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7562850" cy="10696575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FF16B5-CBFA-41F5-A163-9B9977608D1B}" v="1" dt="2026-08-20T20:22:11.3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263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244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858813F0-1933-44EF-A76A-5496AC6980E3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A3C524AF-1CD7-4977-BA50-69C7F8A78EF1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3FF97A1-EA8D-4C41-843B-08FF2EBB788E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889AA44-CDE5-462F-B47B-5667D998FD18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1536A72-1461-4421-9E28-7AFAB64BAB49}"/>
              </a:ext>
            </a:extLst>
          </p:cNvPr>
          <p:cNvSpPr>
            <a:spLocks noGrp="1"/>
          </p:cNvSpPr>
          <p:nvPr/>
        </p:nvSpPr>
        <p:spPr>
          <a:xfrm>
            <a:off x="1695450" y="728662"/>
            <a:ext cx="409575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1275" b="1">
                <a:solidFill>
                  <a:srgbClr val="39D1E4"/>
                </a:solidFill>
              </a:defRPr>
            </a:pPr>
            <a:r>
              <a:rPr sz="2400" b="1" dirty="0">
                <a:solidFill>
                  <a:srgbClr val="39D1E4"/>
                </a:solidFill>
              </a:rPr>
              <a:t>CURSO IMPULSO DIGITAL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7D6C9E1B-9C39-412C-82C8-F96A91F0D302}"/>
              </a:ext>
            </a:extLst>
          </p:cNvPr>
          <p:cNvSpPr>
            <a:spLocks noGrp="1"/>
          </p:cNvSpPr>
          <p:nvPr/>
        </p:nvSpPr>
        <p:spPr>
          <a:xfrm>
            <a:off x="569595" y="1720215"/>
            <a:ext cx="6477000" cy="113347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defRPr sz="4050" b="1">
                <a:solidFill>
                  <a:srgbClr val="FFFFFF"/>
                </a:solidFill>
              </a:defRPr>
            </a:pPr>
            <a:r>
              <a:rPr sz="3200" b="1" dirty="0">
                <a:solidFill>
                  <a:srgbClr val="FFFFFF"/>
                </a:solidFill>
              </a:rPr>
              <a:t>CRIANDO CONTEÚDO</a:t>
            </a:r>
            <a:r>
              <a:rPr lang="pt-BR" sz="3200" b="1" dirty="0">
                <a:solidFill>
                  <a:srgbClr val="FFFFFF"/>
                </a:solidFill>
              </a:rPr>
              <a:t> </a:t>
            </a:r>
          </a:p>
          <a:p>
            <a:pPr algn="ctr">
              <a:defRPr sz="4050" b="1">
                <a:solidFill>
                  <a:srgbClr val="FFFFFF"/>
                </a:solidFill>
              </a:defRPr>
            </a:pPr>
            <a:r>
              <a:rPr lang="pt-BR" sz="3200" b="1" dirty="0">
                <a:solidFill>
                  <a:srgbClr val="FF4DB1"/>
                </a:solidFill>
              </a:rPr>
              <a:t>QUE CONVERTE</a:t>
            </a:r>
          </a:p>
          <a:p>
            <a:pPr algn="ctr">
              <a:buNone/>
              <a:defRPr sz="4050" b="1">
                <a:solidFill>
                  <a:srgbClr val="FFFFFF"/>
                </a:solidFill>
              </a:defRPr>
            </a:pPr>
            <a:endParaRPr sz="3200" b="1" dirty="0">
              <a:solidFill>
                <a:srgbClr val="FFFFFF"/>
              </a:solidFill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54D543B-6A7E-4408-B1A5-DBD63372D782}"/>
              </a:ext>
            </a:extLst>
          </p:cNvPr>
          <p:cNvSpPr>
            <a:spLocks noGrp="1"/>
          </p:cNvSpPr>
          <p:nvPr/>
        </p:nvSpPr>
        <p:spPr>
          <a:xfrm>
            <a:off x="552450" y="1847850"/>
            <a:ext cx="59055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4050" b="1">
                <a:solidFill>
                  <a:srgbClr val="FF4DB1"/>
                </a:solidFill>
              </a:defRPr>
            </a:pPr>
            <a:endParaRPr sz="3200" b="1" dirty="0">
              <a:solidFill>
                <a:srgbClr val="FF4DB1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07E979-163C-4BF1-A694-4663243AB17B}"/>
              </a:ext>
            </a:extLst>
          </p:cNvPr>
          <p:cNvSpPr>
            <a:spLocks noGrp="1"/>
          </p:cNvSpPr>
          <p:nvPr/>
        </p:nvSpPr>
        <p:spPr>
          <a:xfrm>
            <a:off x="666750" y="2854643"/>
            <a:ext cx="6477000" cy="361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just">
              <a:buNone/>
              <a:defRPr sz="1500" b="1">
                <a:solidFill>
                  <a:srgbClr val="FFFFFF"/>
                </a:solidFill>
              </a:defRPr>
            </a:pPr>
            <a:r>
              <a:rPr sz="2400" b="1" dirty="0">
                <a:solidFill>
                  <a:srgbClr val="FFFFFF"/>
                </a:solidFill>
              </a:rPr>
              <a:t>Storytelling, </a:t>
            </a:r>
            <a:r>
              <a:rPr sz="2400" b="1" dirty="0" err="1">
                <a:solidFill>
                  <a:srgbClr val="FFFFFF"/>
                </a:solidFill>
              </a:rPr>
              <a:t>foto</a:t>
            </a:r>
            <a:r>
              <a:rPr sz="2400" b="1" dirty="0">
                <a:solidFill>
                  <a:srgbClr val="FFFFFF"/>
                </a:solidFill>
              </a:rPr>
              <a:t> e </a:t>
            </a:r>
            <a:r>
              <a:rPr sz="2400" b="1" dirty="0" err="1">
                <a:solidFill>
                  <a:srgbClr val="FFFFFF"/>
                </a:solidFill>
              </a:rPr>
              <a:t>vídeo</a:t>
            </a:r>
            <a:r>
              <a:rPr sz="2400" b="1" dirty="0">
                <a:solidFill>
                  <a:srgbClr val="FFFFFF"/>
                </a:solidFill>
              </a:rPr>
              <a:t> mobile e design para </a:t>
            </a:r>
            <a:r>
              <a:rPr sz="2400" b="1" dirty="0" err="1">
                <a:solidFill>
                  <a:srgbClr val="FFFFFF"/>
                </a:solidFill>
              </a:rPr>
              <a:t>não</a:t>
            </a:r>
            <a:r>
              <a:rPr sz="2400" b="1" dirty="0">
                <a:solidFill>
                  <a:srgbClr val="FFFFFF"/>
                </a:solidFill>
              </a:rPr>
              <a:t>-designers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318520C4-CB52-4BA2-BA37-5369D1979A13}"/>
              </a:ext>
            </a:extLst>
          </p:cNvPr>
          <p:cNvSpPr>
            <a:spLocks noGrp="1"/>
          </p:cNvSpPr>
          <p:nvPr/>
        </p:nvSpPr>
        <p:spPr>
          <a:xfrm>
            <a:off x="569595" y="4210050"/>
            <a:ext cx="6477000" cy="552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just">
              <a:buNone/>
              <a:defRPr sz="1275" b="0">
                <a:solidFill>
                  <a:srgbClr val="FFFFFF"/>
                </a:solidFill>
              </a:defRPr>
            </a:pPr>
            <a:r>
              <a:rPr sz="2400" b="0" dirty="0">
                <a:solidFill>
                  <a:srgbClr val="FFFFFF"/>
                </a:solidFill>
              </a:rPr>
              <a:t>Manual </a:t>
            </a:r>
            <a:r>
              <a:rPr sz="2400" b="0" dirty="0" err="1">
                <a:solidFill>
                  <a:srgbClr val="FFFFFF"/>
                </a:solidFill>
              </a:rPr>
              <a:t>prático</a:t>
            </a:r>
            <a:r>
              <a:rPr sz="2400" b="0" dirty="0">
                <a:solidFill>
                  <a:srgbClr val="FFFFFF"/>
                </a:solidFill>
              </a:rPr>
              <a:t> para </a:t>
            </a:r>
            <a:r>
              <a:rPr sz="2400" b="0" dirty="0" err="1">
                <a:solidFill>
                  <a:srgbClr val="FFFFFF"/>
                </a:solidFill>
              </a:rPr>
              <a:t>planejar</a:t>
            </a:r>
            <a:r>
              <a:rPr sz="2400" b="0" dirty="0">
                <a:solidFill>
                  <a:srgbClr val="FFFFFF"/>
                </a:solidFill>
              </a:rPr>
              <a:t>, </a:t>
            </a:r>
            <a:r>
              <a:rPr sz="2400" b="0" dirty="0" err="1">
                <a:solidFill>
                  <a:srgbClr val="FFFFFF"/>
                </a:solidFill>
              </a:rPr>
              <a:t>produzir</a:t>
            </a:r>
            <a:r>
              <a:rPr sz="2400" b="0" dirty="0">
                <a:solidFill>
                  <a:srgbClr val="FFFFFF"/>
                </a:solidFill>
              </a:rPr>
              <a:t> e </a:t>
            </a:r>
            <a:r>
              <a:rPr sz="2400" b="0" dirty="0" err="1">
                <a:solidFill>
                  <a:srgbClr val="FFFFFF"/>
                </a:solidFill>
              </a:rPr>
              <a:t>publicar</a:t>
            </a:r>
            <a:r>
              <a:rPr sz="2400" b="0" dirty="0">
                <a:solidFill>
                  <a:srgbClr val="FFFFFF"/>
                </a:solidFill>
              </a:rPr>
              <a:t> </a:t>
            </a:r>
            <a:r>
              <a:rPr sz="2400" b="0" dirty="0" err="1">
                <a:solidFill>
                  <a:srgbClr val="FFFFFF"/>
                </a:solidFill>
              </a:rPr>
              <a:t>conteúdos</a:t>
            </a:r>
            <a:r>
              <a:rPr sz="2400" b="0" dirty="0">
                <a:solidFill>
                  <a:srgbClr val="FFFFFF"/>
                </a:solidFill>
              </a:rPr>
              <a:t> com </a:t>
            </a:r>
            <a:r>
              <a:rPr sz="2400" b="0" dirty="0" err="1">
                <a:solidFill>
                  <a:srgbClr val="FFFFFF"/>
                </a:solidFill>
              </a:rPr>
              <a:t>estratégia</a:t>
            </a:r>
            <a:r>
              <a:rPr sz="2400" b="0" dirty="0">
                <a:solidFill>
                  <a:srgbClr val="FFFFFF"/>
                </a:solidFill>
              </a:rPr>
              <a:t>, </a:t>
            </a:r>
            <a:r>
              <a:rPr sz="2400" b="0" dirty="0" err="1">
                <a:solidFill>
                  <a:srgbClr val="FFFFFF"/>
                </a:solidFill>
              </a:rPr>
              <a:t>qualidade</a:t>
            </a:r>
            <a:r>
              <a:rPr sz="2400" b="0" dirty="0">
                <a:solidFill>
                  <a:srgbClr val="FFFFFF"/>
                </a:solidFill>
              </a:rPr>
              <a:t> e </a:t>
            </a:r>
            <a:r>
              <a:rPr sz="2400" b="0" dirty="0" err="1">
                <a:solidFill>
                  <a:srgbClr val="FFFFFF"/>
                </a:solidFill>
              </a:rPr>
              <a:t>identidade</a:t>
            </a:r>
            <a:r>
              <a:rPr sz="2400" b="0" dirty="0">
                <a:solidFill>
                  <a:srgbClr val="FFFFFF"/>
                </a:solidFill>
              </a:rPr>
              <a:t> visual.</a:t>
            </a:r>
          </a:p>
        </p:txBody>
      </p:sp>
      <p:sp>
        <p:nvSpPr>
          <p:cNvPr id="10" name="Retângulo: Cantos Arredondados 9">
            <a:extLst>
              <a:ext uri="{FF2B5EF4-FFF2-40B4-BE49-F238E27FC236}">
                <a16:creationId xmlns:a16="http://schemas.microsoft.com/office/drawing/2014/main" id="{91A3B9B6-BA02-4440-B476-EAFD19788424}"/>
              </a:ext>
            </a:extLst>
          </p:cNvPr>
          <p:cNvSpPr>
            <a:spLocks noGrp="1"/>
          </p:cNvSpPr>
          <p:nvPr/>
        </p:nvSpPr>
        <p:spPr>
          <a:xfrm>
            <a:off x="666750" y="5572125"/>
            <a:ext cx="1438275" cy="1066800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7BAA1677-C56A-4566-AEEB-519843B5F439}"/>
              </a:ext>
            </a:extLst>
          </p:cNvPr>
          <p:cNvSpPr>
            <a:spLocks noGrp="1"/>
          </p:cNvSpPr>
          <p:nvPr/>
        </p:nvSpPr>
        <p:spPr>
          <a:xfrm>
            <a:off x="838200" y="5781675"/>
            <a:ext cx="52387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350" b="1">
                <a:solidFill>
                  <a:srgbClr val="15AFC3"/>
                </a:solidFill>
              </a:defRPr>
            </a:pPr>
            <a:r>
              <a:rPr sz="1350" b="1">
                <a:solidFill>
                  <a:srgbClr val="15AFC3"/>
                </a:solidFill>
              </a:rPr>
              <a:t>01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DA4026F-07FB-4141-8A1A-299C4ABD443B}"/>
              </a:ext>
            </a:extLst>
          </p:cNvPr>
          <p:cNvSpPr>
            <a:spLocks noGrp="1"/>
          </p:cNvSpPr>
          <p:nvPr/>
        </p:nvSpPr>
        <p:spPr>
          <a:xfrm>
            <a:off x="838200" y="6086475"/>
            <a:ext cx="10477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CONTAR</a:t>
            </a:r>
          </a:p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HISTÓRIAS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F583461D-3283-4325-8636-AF7A2B211FED}"/>
              </a:ext>
            </a:extLst>
          </p:cNvPr>
          <p:cNvSpPr>
            <a:spLocks noGrp="1"/>
          </p:cNvSpPr>
          <p:nvPr/>
        </p:nvSpPr>
        <p:spPr>
          <a:xfrm>
            <a:off x="2295525" y="5572125"/>
            <a:ext cx="1438275" cy="1066800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CD70A580-E862-4147-BFF4-20AD5F61A178}"/>
              </a:ext>
            </a:extLst>
          </p:cNvPr>
          <p:cNvSpPr>
            <a:spLocks noGrp="1"/>
          </p:cNvSpPr>
          <p:nvPr/>
        </p:nvSpPr>
        <p:spPr>
          <a:xfrm>
            <a:off x="2466975" y="5781675"/>
            <a:ext cx="52387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350" b="1">
                <a:solidFill>
                  <a:srgbClr val="6338B9"/>
                </a:solidFill>
              </a:defRPr>
            </a:pPr>
            <a:r>
              <a:rPr sz="1350" b="1">
                <a:solidFill>
                  <a:srgbClr val="6338B9"/>
                </a:solidFill>
              </a:rPr>
              <a:t>02</a:t>
            </a:r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208DC953-8624-4F1A-B8AF-BF60976BC683}"/>
              </a:ext>
            </a:extLst>
          </p:cNvPr>
          <p:cNvSpPr>
            <a:spLocks noGrp="1"/>
          </p:cNvSpPr>
          <p:nvPr/>
        </p:nvSpPr>
        <p:spPr>
          <a:xfrm>
            <a:off x="2466975" y="6086475"/>
            <a:ext cx="10477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GRAVAR</a:t>
            </a:r>
          </a:p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MELHOR</a:t>
            </a:r>
          </a:p>
        </p:txBody>
      </p:sp>
      <p:sp>
        <p:nvSpPr>
          <p:cNvPr id="16" name="Retângulo: Cantos Arredondados 15">
            <a:extLst>
              <a:ext uri="{FF2B5EF4-FFF2-40B4-BE49-F238E27FC236}">
                <a16:creationId xmlns:a16="http://schemas.microsoft.com/office/drawing/2014/main" id="{D95266DB-6F82-428A-AF05-7828F85D7ADD}"/>
              </a:ext>
            </a:extLst>
          </p:cNvPr>
          <p:cNvSpPr>
            <a:spLocks noGrp="1"/>
          </p:cNvSpPr>
          <p:nvPr/>
        </p:nvSpPr>
        <p:spPr>
          <a:xfrm>
            <a:off x="3924300" y="5572125"/>
            <a:ext cx="1438275" cy="1066800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7" name="Retângulo 16">
            <a:extLst>
              <a:ext uri="{FF2B5EF4-FFF2-40B4-BE49-F238E27FC236}">
                <a16:creationId xmlns:a16="http://schemas.microsoft.com/office/drawing/2014/main" id="{8D5540AF-F78C-4C34-81BA-326EB68A8C92}"/>
              </a:ext>
            </a:extLst>
          </p:cNvPr>
          <p:cNvSpPr>
            <a:spLocks noGrp="1"/>
          </p:cNvSpPr>
          <p:nvPr/>
        </p:nvSpPr>
        <p:spPr>
          <a:xfrm>
            <a:off x="4095750" y="5781675"/>
            <a:ext cx="52387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350" b="1">
                <a:solidFill>
                  <a:srgbClr val="D91A83"/>
                </a:solidFill>
              </a:defRPr>
            </a:pPr>
            <a:r>
              <a:rPr sz="1350" b="1">
                <a:solidFill>
                  <a:srgbClr val="D91A83"/>
                </a:solidFill>
              </a:rPr>
              <a:t>03</a:t>
            </a:r>
          </a:p>
        </p:txBody>
      </p:sp>
      <p:sp>
        <p:nvSpPr>
          <p:cNvPr id="18" name="Retângulo 17">
            <a:extLst>
              <a:ext uri="{FF2B5EF4-FFF2-40B4-BE49-F238E27FC236}">
                <a16:creationId xmlns:a16="http://schemas.microsoft.com/office/drawing/2014/main" id="{7FBDDAF7-0646-4873-AA6A-ADE0F9535CBD}"/>
              </a:ext>
            </a:extLst>
          </p:cNvPr>
          <p:cNvSpPr>
            <a:spLocks noGrp="1"/>
          </p:cNvSpPr>
          <p:nvPr/>
        </p:nvSpPr>
        <p:spPr>
          <a:xfrm>
            <a:off x="4095750" y="6086475"/>
            <a:ext cx="10477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CRIAR NO</a:t>
            </a:r>
          </a:p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CANVA</a:t>
            </a:r>
          </a:p>
        </p:txBody>
      </p:sp>
      <p:sp>
        <p:nvSpPr>
          <p:cNvPr id="19" name="Retângulo: Cantos Arredondados 18">
            <a:extLst>
              <a:ext uri="{FF2B5EF4-FFF2-40B4-BE49-F238E27FC236}">
                <a16:creationId xmlns:a16="http://schemas.microsoft.com/office/drawing/2014/main" id="{ED9F0FDF-16CB-4463-ADA7-BB93A16078FD}"/>
              </a:ext>
            </a:extLst>
          </p:cNvPr>
          <p:cNvSpPr>
            <a:spLocks noGrp="1"/>
          </p:cNvSpPr>
          <p:nvPr/>
        </p:nvSpPr>
        <p:spPr>
          <a:xfrm>
            <a:off x="5553075" y="5572125"/>
            <a:ext cx="1438275" cy="1066800"/>
          </a:xfrm>
          <a:prstGeom prst="roundRect">
            <a:avLst>
              <a:gd name="adj" fmla="val 10714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2BE67C14-B837-42B3-AED0-A542E349E9CD}"/>
              </a:ext>
            </a:extLst>
          </p:cNvPr>
          <p:cNvSpPr>
            <a:spLocks noGrp="1"/>
          </p:cNvSpPr>
          <p:nvPr/>
        </p:nvSpPr>
        <p:spPr>
          <a:xfrm>
            <a:off x="5724525" y="5781675"/>
            <a:ext cx="523875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350" b="1">
                <a:solidFill>
                  <a:srgbClr val="F28B36"/>
                </a:solidFill>
              </a:defRPr>
            </a:pPr>
            <a:r>
              <a:rPr sz="1350" b="1">
                <a:solidFill>
                  <a:srgbClr val="F28B36"/>
                </a:solidFill>
              </a:rPr>
              <a:t>04</a:t>
            </a:r>
          </a:p>
        </p:txBody>
      </p:sp>
      <p:sp>
        <p:nvSpPr>
          <p:cNvPr id="21" name="Retângulo 20">
            <a:extLst>
              <a:ext uri="{FF2B5EF4-FFF2-40B4-BE49-F238E27FC236}">
                <a16:creationId xmlns:a16="http://schemas.microsoft.com/office/drawing/2014/main" id="{916037B5-D5A8-4320-8C48-BFE3A1BE0166}"/>
              </a:ext>
            </a:extLst>
          </p:cNvPr>
          <p:cNvSpPr>
            <a:spLocks noGrp="1"/>
          </p:cNvSpPr>
          <p:nvPr/>
        </p:nvSpPr>
        <p:spPr>
          <a:xfrm>
            <a:off x="5724525" y="6086475"/>
            <a:ext cx="1047750" cy="4000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PLANEJAR</a:t>
            </a:r>
          </a:p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PAUTAS</a:t>
            </a:r>
          </a:p>
        </p:txBody>
      </p:sp>
      <p:sp>
        <p:nvSpPr>
          <p:cNvPr id="22" name="Retângulo: Cantos Arredondados 21">
            <a:extLst>
              <a:ext uri="{FF2B5EF4-FFF2-40B4-BE49-F238E27FC236}">
                <a16:creationId xmlns:a16="http://schemas.microsoft.com/office/drawing/2014/main" id="{0656B6E6-7206-45BE-8D01-9904D29446F8}"/>
              </a:ext>
            </a:extLst>
          </p:cNvPr>
          <p:cNvSpPr>
            <a:spLocks noGrp="1"/>
          </p:cNvSpPr>
          <p:nvPr/>
        </p:nvSpPr>
        <p:spPr>
          <a:xfrm>
            <a:off x="521970" y="7677150"/>
            <a:ext cx="6457950" cy="2095500"/>
          </a:xfrm>
          <a:prstGeom prst="roundRect">
            <a:avLst>
              <a:gd name="adj" fmla="val 3865"/>
            </a:avLst>
          </a:prstGeom>
          <a:solidFill>
            <a:srgbClr val="F7F9FB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B3190909-2BF2-4F66-B06E-4B64008F0032}"/>
              </a:ext>
            </a:extLst>
          </p:cNvPr>
          <p:cNvSpPr>
            <a:spLocks noGrp="1"/>
          </p:cNvSpPr>
          <p:nvPr/>
        </p:nvSpPr>
        <p:spPr>
          <a:xfrm>
            <a:off x="712470" y="7981950"/>
            <a:ext cx="16192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D7B79530-F403-403B-9785-62143BCAD45D}"/>
              </a:ext>
            </a:extLst>
          </p:cNvPr>
          <p:cNvSpPr>
            <a:spLocks noGrp="1"/>
          </p:cNvSpPr>
          <p:nvPr/>
        </p:nvSpPr>
        <p:spPr>
          <a:xfrm>
            <a:off x="922020" y="7981950"/>
            <a:ext cx="1524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0A2442"/>
                </a:solidFill>
              </a:defRPr>
            </a:pPr>
            <a:r>
              <a:rPr sz="900" b="1">
                <a:solidFill>
                  <a:srgbClr val="0A2442"/>
                </a:solidFill>
              </a:rPr>
              <a:t>IDEALIZAÇÃO</a:t>
            </a:r>
          </a:p>
        </p:txBody>
      </p:sp>
      <p:sp>
        <p:nvSpPr>
          <p:cNvPr id="25" name="Retângulo 24">
            <a:extLst>
              <a:ext uri="{FF2B5EF4-FFF2-40B4-BE49-F238E27FC236}">
                <a16:creationId xmlns:a16="http://schemas.microsoft.com/office/drawing/2014/main" id="{E3E83C98-17C3-4F8A-B054-3773F0689CEB}"/>
              </a:ext>
            </a:extLst>
          </p:cNvPr>
          <p:cNvSpPr>
            <a:spLocks noGrp="1"/>
          </p:cNvSpPr>
          <p:nvPr/>
        </p:nvSpPr>
        <p:spPr>
          <a:xfrm>
            <a:off x="3684270" y="7981950"/>
            <a:ext cx="1143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00" b="1">
                <a:solidFill>
                  <a:srgbClr val="F28B36"/>
                </a:solidFill>
              </a:defRPr>
            </a:pPr>
            <a:r>
              <a:rPr sz="900" b="1">
                <a:solidFill>
                  <a:srgbClr val="F28B36"/>
                </a:solidFill>
              </a:rPr>
              <a:t>APOIO</a:t>
            </a:r>
          </a:p>
        </p:txBody>
      </p:sp>
      <p:pic>
        <p:nvPicPr>
          <p:cNvPr id="61" name="Imagem 60"/>
          <p:cNvPicPr>
            <a:picLocks noChangeAspect="1"/>
          </p:cNvPicPr>
          <p:nvPr/>
        </p:nvPicPr>
        <p:blipFill>
          <a:blip r:embed="rId3"/>
          <a:stretch/>
        </p:blipFill>
        <p:spPr>
          <a:xfrm>
            <a:off x="5482590" y="219074"/>
            <a:ext cx="1289685" cy="1289685"/>
          </a:xfrm>
          <a:prstGeom prst="rect">
            <a:avLst/>
          </a:prstGeom>
        </p:spPr>
      </p:pic>
      <p:pic>
        <p:nvPicPr>
          <p:cNvPr id="62" name="Imagem 61"/>
          <p:cNvPicPr>
            <a:picLocks noChangeAspect="1"/>
          </p:cNvPicPr>
          <p:nvPr/>
        </p:nvPicPr>
        <p:blipFill>
          <a:blip r:embed="rId4"/>
          <a:stretch/>
        </p:blipFill>
        <p:spPr>
          <a:xfrm>
            <a:off x="845820" y="8324850"/>
            <a:ext cx="1952625" cy="1066800"/>
          </a:xfrm>
          <a:prstGeom prst="rect">
            <a:avLst/>
          </a:prstGeom>
        </p:spPr>
      </p:pic>
      <p:pic>
        <p:nvPicPr>
          <p:cNvPr id="63" name="Imagem 62"/>
          <p:cNvPicPr>
            <a:picLocks noChangeAspect="1"/>
          </p:cNvPicPr>
          <p:nvPr/>
        </p:nvPicPr>
        <p:blipFill>
          <a:blip r:embed="rId5"/>
          <a:stretch/>
        </p:blipFill>
        <p:spPr>
          <a:xfrm>
            <a:off x="3455670" y="8420100"/>
            <a:ext cx="1524000" cy="419100"/>
          </a:xfrm>
          <a:prstGeom prst="rect">
            <a:avLst/>
          </a:prstGeom>
        </p:spPr>
      </p:pic>
      <p:pic>
        <p:nvPicPr>
          <p:cNvPr id="64" name="Imagem 63"/>
          <p:cNvPicPr>
            <a:picLocks noChangeAspect="1"/>
          </p:cNvPicPr>
          <p:nvPr/>
        </p:nvPicPr>
        <p:blipFill>
          <a:blip r:embed="rId6"/>
          <a:stretch/>
        </p:blipFill>
        <p:spPr>
          <a:xfrm>
            <a:off x="5189220" y="8210550"/>
            <a:ext cx="1524000" cy="838200"/>
          </a:xfrm>
          <a:prstGeom prst="rect">
            <a:avLst/>
          </a:prstGeom>
        </p:spPr>
      </p:pic>
      <p:sp>
        <p:nvSpPr>
          <p:cNvPr id="30" name="Retângulo 29">
            <a:extLst>
              <a:ext uri="{FF2B5EF4-FFF2-40B4-BE49-F238E27FC236}">
                <a16:creationId xmlns:a16="http://schemas.microsoft.com/office/drawing/2014/main" id="{802126A8-116F-458F-9FB8-F5290E319549}"/>
              </a:ext>
            </a:extLst>
          </p:cNvPr>
          <p:cNvSpPr>
            <a:spLocks noGrp="1"/>
          </p:cNvSpPr>
          <p:nvPr/>
        </p:nvSpPr>
        <p:spPr>
          <a:xfrm>
            <a:off x="552450" y="9925050"/>
            <a:ext cx="447675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750" b="0">
                <a:solidFill>
                  <a:srgbClr val="FFFFFF"/>
                </a:solidFill>
              </a:defRPr>
            </a:pPr>
            <a:r>
              <a:rPr sz="750" b="0">
                <a:solidFill>
                  <a:srgbClr val="FFFFFF"/>
                </a:solidFill>
              </a:rPr>
              <a:t>E-BOOK DA OFICINA 2  •  MATERIAL A4 PARA IMPRESSÃO</a:t>
            </a:r>
          </a:p>
        </p:txBody>
      </p:sp>
    </p:spTree>
    <p:extLst>
      <p:ext uri="{BB962C8B-B14F-4D97-AF65-F5344CB8AC3E}">
        <p14:creationId xmlns:p14="http://schemas.microsoft.com/office/powerpoint/2010/main" val="612967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C6008182-6F95-4C79-AC90-F9EC2A0445C8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A5C8ED2-6F19-4926-A8E3-37597494D650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6F274FC8-23CE-4440-A478-81270228CFDC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A2DF813-0B2A-422B-A2A4-34C0CDB3E1C1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68430A3-C7A6-4084-98A7-F64C8FB9833A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MAPA DA OFICINA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B1CE7F1B-08C7-49EA-9E06-DDBB1ECE1124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Um processo completo, do roteiro ao feed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68F7A3B-F80A-45B0-B6B0-0826281FBD64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45E7B21-A5F7-4511-88ED-90CDCC06E88E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As seis etapas formam um fluxo que pode ser repetido em qualquer conteúdo. Use o e-book como guia de produção e consulta.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0D3B20EF-20E8-4070-872D-42910AB3782B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338074F1-B696-4E1D-9202-5DC3222F6151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B76BDB2-428A-4112-A588-E9F962AFCFC8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493D858-0BA4-48BA-BE86-55109F12DF5A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Estratégia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Defina público, objetivo, mensagem e ação.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3EB8663E-FB44-4A3A-BA45-5B4071CFF29B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8F5F6C90-CB0D-4A97-8FBE-D229F4FE90C6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27360C43-678D-49E7-A44C-20077B1547F0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DE4A4A15-9126-4FF4-803C-E0ABBB1C0809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Narrativa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Organize história, gancho, desenvolvimento e CTA.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AAC961B9-2587-4C9E-A43D-5852EDAAC4EB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C737059E-72F9-451D-9C1D-CAB5019F6D20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951445E-A4EE-4276-A551-EBB796D43FC6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61F8B957-9A93-411C-B1FF-1582C06A5690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Pré-produção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Planeje roteiro, cenas, cenário e recursos.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8DB2E6C3-D2B7-4E75-AA5F-11A9E4718AED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F11630CB-92BB-4D69-97E9-BE5CF9387D6B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015AC590-9CB4-4A32-AED0-349171E84C50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BF83A8A4-484C-451B-8A35-95F83BCE8288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Captação e publicação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Cuide de luz, enquadramento, áudio, revisão e resultado.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124B7913-893C-4A68-8BA4-51C7D5FC3B6A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F2F33B63-4F63-4DF9-B765-C2EE8B36AA8D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F58CBBFF-5516-44EA-B54C-55F256D88391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COMO USAR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E08844D2-C65B-4605-8BDA-CC470542EE42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Leia a etapa ligada à sua tarefa, aplique o exercício e mantenha os modelos preenchidos.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351A6835-3026-484C-BAE8-ABA07809CFDA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C71E6E83-1904-4D22-BD1D-8D3B7D53E2DB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02 / 22</a:t>
            </a:r>
          </a:p>
        </p:txBody>
      </p:sp>
    </p:spTree>
    <p:extLst>
      <p:ext uri="{BB962C8B-B14F-4D97-AF65-F5344CB8AC3E}">
        <p14:creationId xmlns:p14="http://schemas.microsoft.com/office/powerpoint/2010/main" val="131951189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39950956-0E29-43E0-8F72-2F28F58CA852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719B3CA7-0AB5-49B4-942A-632A03045F99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5702511-F66B-49AB-BE92-61BD5D922293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E629A8A-1E5E-4F86-8085-5BF7520E762D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53C83E9-33A3-4EB7-AF0A-4D1B2E7FCC65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COMECE PELA ESTRATÉGIA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DEC99F3-8D90-42E4-AFA7-9F6B5D4A761F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Conteúdo que converte: o que é?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6995D820-551F-426C-8D8E-11428F855097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BB6BA76-F80D-48E5-B067-D6476B4E5874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Converter é conduzir uma pessoa a uma ação planejada. Nem sempre é vender: pode ser salvar, compartilhar, responder, inscrever-se ou chamar no WhatsApp.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AD211C60-6E7E-48D0-9378-87DE17CCF58B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FA38C2A4-BF58-43E7-80DB-B0E930808A07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EA3484B-1CFF-4CE3-A40C-1291469D328B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0FA7F7DE-54BA-4071-BEC4-6D337F1DA125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Atenção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 pessoa precisa perceber rapidamente que o conteúdo é relevante. Título, imagem e primeira frase trabalham juntos para interromper a rolagem.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B278A5E-DD88-4213-BBCF-AC1C1A5FB77C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A33756E4-9EB5-423C-BE71-15BD334CA817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D768BBB2-74B5-4436-BD2D-BFAFAC208C6B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BD372B37-1616-4734-888D-71A9CDB8A784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Conexão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Mostre que você compreende uma necessidade concreta. Linguagem humana, exemplos reais e contexto geram identificação.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2096B9F7-A3B7-40D6-A9EF-FE15EB5018A8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96411BA5-E96E-4B8F-877B-D9EBC255AB6A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AEB857E-CD0D-4A52-A1BD-A9E22D02E44E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266FE038-D916-4685-913F-C6ED66EEDB0B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Valor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Entregue orientação, demonstração, prova ou perspectiva. A promessa do início precisa ser cumprida no desenvolvimento.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DD676954-B1A0-4480-A0E4-9B306AFB2B77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BEA48C42-C115-4F9A-94F9-D12753024CAC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A3C0CB62-0DB5-4184-BF7D-5EDF6CA2ADE9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6FAA3110-7544-4038-AFEA-B8B7D30420EA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Ação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Finalize indicando o próximo passo de forma simples. Um conteúdo deve ter uma chamada principal, não uma lista de pedidos concorrentes.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40A48415-12B5-46EB-807D-62DF85CE223D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49370E0-6F36-4062-86BA-38CBEAD6F8F6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0E8907E0-9AA4-4252-906B-C73FAE56C59F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Briefing de 1 minuto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9CB717DE-BB98-4880-967F-90DBA1FA4B30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Complete: “Quero falar com ______ sobre ______ para que essa pessoa ______.” Essa frase será o filtro para todas as decisões da peça.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E7F86CB-50F0-48D5-9D14-6E0F01E246E5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08CB44F6-E722-4903-8626-4C43AF795A73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03 / 22</a:t>
            </a:r>
          </a:p>
        </p:txBody>
      </p:sp>
    </p:spTree>
    <p:extLst>
      <p:ext uri="{BB962C8B-B14F-4D97-AF65-F5344CB8AC3E}">
        <p14:creationId xmlns:p14="http://schemas.microsoft.com/office/powerpoint/2010/main" val="19932977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CAC3BD02-896A-43C2-AC96-260CB6BC3E09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8B09CA42-31C7-40BE-AF2C-50FB6C6C4D9D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62A3006-77CC-40E9-AA46-662049380606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59E6A38-ECBF-444E-B281-986537A9191C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3B7E76E-861E-46F2-81F1-5F7E69F140C1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STORYTELLING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4E60F80-56AE-49F7-801D-6D276DBD0B15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A anatomia de uma boa história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AC48C1E-F388-473C-94EC-95BDF41C0046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2054AE8-D242-48EE-A517-DCC533D03321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Storytelling é a organização intencional de fatos e emoções. Ele transforma informação solta em uma sequência que o público consegue acompanhar e lembrar.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BE751D77-F493-4A91-9D85-32FDC044583A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C11C3001-65B8-4B31-A6A8-264DB59CB63E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17B7F31E-3B70-40DE-84A7-60C9305C466F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708F397A-3A03-4BFB-8B19-7289DDFE3127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Personagem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Alguém vive a situação: você, uma cliente, uma comunidade ou o próprio público. Quanto mais reconhecível, maior a identificação.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5294B6CE-A5ED-44AB-8E9B-8C10C74439D0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8A964C27-05FB-4AFF-B42F-302E0F8E4F85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24DB7E18-2C25-4310-B5BA-B4E370D02386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DB786688-B965-489A-8A24-68D15A059BB1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Desejo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Toda história avança porque alguém quer algo: resolver uma dúvida, alcançar um resultado, evitar um problema ou mudar uma situação.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F41556A7-FF9B-43BC-845C-1836367E17C7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65639240-3A7C-4548-A489-B9E2B19C49A2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939B3C24-9B02-41C2-8D27-414F8C50DA8F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9669160-2B86-4327-990E-C4275DC889F3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Obstáculo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É a dificuldade que cria tensão. Pode ser falta de tempo, medo, informação confusa, erro comum ou uma escolha que não funciona.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DB8A7D3B-7203-46B2-BF7E-3A4EF9B3F86D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E9970F7E-83DB-4599-8D94-A879377BB87D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B8BC1367-07D2-42A2-B811-40713D5AE1B2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4AFF2057-2F5C-4C7D-94CF-5CF3B7D4A27C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Transformação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 história entrega mudança: descoberta, aprendizado, decisão, processo ou resultado. É aqui que a mensagem ganha sentido.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2FE158A8-DED4-436E-849F-68E69B3D15BB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3EC9B222-20DB-4024-9BDF-3910DBC54CF9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8E33CC4D-45AD-4546-9552-2E728ADC249B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Mapa da sua história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59C006D4-4A42-40BE-BDCC-DA6F33B678A1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Quem é a personagem? O que ela deseja? O que impede? O que muda? Qual sentimento ou aprendizado deve permanecer?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42ACBCB5-2C19-400C-AD98-1F5BDF5102A8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1424C15F-776D-4E40-A636-3896746531CA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04 / 22</a:t>
            </a:r>
          </a:p>
        </p:txBody>
      </p:sp>
    </p:spTree>
    <p:extLst>
      <p:ext uri="{BB962C8B-B14F-4D97-AF65-F5344CB8AC3E}">
        <p14:creationId xmlns:p14="http://schemas.microsoft.com/office/powerpoint/2010/main" val="1845308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16101D09-3B2B-4BB7-A23B-21206E1BB571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90622D4B-3AA3-44D8-BC0C-6A6596F3526B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14297B20-9427-489E-9254-0B2BC401929C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B30BD99F-EEAD-4655-8BEF-AA6B23889B3F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580B2AB-A727-40ED-94A3-57E97E7C4F40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STORYTELLING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B6C50104-3581-4FA6-8C6C-3FDF2F5D4AD7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Começo, meio e fim em poucos segundos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12CDC22-4DDB-462E-9DE5-02204F3C271A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DB9910D-4BCA-425A-9844-2C1B43C0998B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Uma narrativa curta não precisa ser superficial. Ela precisa eliminar desvios e preservar a progressão: situação, tensão e resolução.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89098162-6194-4366-A784-EB275C7E98C8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6AE1402C-B522-41EF-888E-4670BCFCE802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EE39AA9F-B81E-40CE-931E-3EDD6DF9DBD1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B7FDCB66-B8A7-490A-8091-CBD85CC941B3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Começo — situação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Apresente o cenário e faça a pessoa reconhecer o tema. Entre rápido: uma frase, uma imagem ou uma ação já pode situar.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622AE5E1-13A5-4F48-81C4-79A8CF83029E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D2857B1-2637-4299-8E4B-5465E4A87B97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A7AB48E1-A83B-4B2C-B36A-F16591410B4A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44C311A8-A7D8-4023-9A31-E23A6A9016B3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Meio — tensão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Mostre o problema, o erro, a dúvida ou o contraste. A tensão responde: por que vale continuar assistindo?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BC5EFD9E-670A-4765-87B9-596725DF14A5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081192F-11B9-47F1-B94F-F7EA6FD32F0A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EE4FAE2C-4D26-4699-A2D4-64487CB5CAEB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EAEA750F-1585-497E-A40F-28E2DB7ED713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Fim — resolução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Entregue a dica, o resultado ou a mudança. Não esconda a resposta atrás de explicações desnecessárias.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B9FFF604-2D9D-4416-92FF-773EA0B61C2C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FAD4A2D-0EF5-464E-A82E-3D34C204A421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86EEBEE-2DC9-4243-B53D-905DB3C0B26B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340EB0FB-BF6E-4225-AE51-7531D6DA2207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Mensagem central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Depois da história, qual frase o público deveria repetir? Se não houver resposta clara, o conteúdo ainda precisa de foco.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E2C1E211-67E6-4EA4-8E61-915F648E76DE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2B99734F-DD2A-4B01-A6EA-1B71E885B27E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7B281B43-F021-47C1-840A-DB33AC041E2B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Exemplo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EDF1FDDE-FFE7-4B7D-BF06-9CDA38E05C12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“Eu publicava todos os dias, mas sem direção. Quando defini três pilares de conteúdo, parei de improvisar e comecei a comunicar com propósito.”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95E17BBA-A82F-41AA-B18E-B81BD13D2603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E17C01D9-C3A2-4E79-B335-735DCFE2A72E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05 / 22</a:t>
            </a:r>
          </a:p>
        </p:txBody>
      </p:sp>
    </p:spTree>
    <p:extLst>
      <p:ext uri="{BB962C8B-B14F-4D97-AF65-F5344CB8AC3E}">
        <p14:creationId xmlns:p14="http://schemas.microsoft.com/office/powerpoint/2010/main" val="1287478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BE18858E-0F10-412B-9AE1-2258CD649B06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1123E18-E7AE-4B4F-8429-0E9A08268862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7D6B5AB-D9D1-4A22-85A3-D6B1ADFA58E6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4B7846F-925B-441A-B1B9-9A9AB38903BA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730A145-4D11-4FB4-BB21-DE3A16746D1B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GANCHOS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52AA75A-ED64-4753-9D2C-9BCDB0954706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Ganchos que interrompem a rolagem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54C275C-A771-43A2-94C6-FC1B0EAEBE96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41FFECB-0B57-458F-89C3-D18EE3909D24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O gancho abre uma promessa específica. Ele deve ser verdadeiro, fácil de compreender e coerente com o que vem depois.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5C070B9E-ECC7-47DF-BCCF-7442C6FE8F39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40F8A0B7-9BCA-4C16-AF32-DA863148F74C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09C020E8-D87D-4C8D-9318-99ABE54C08E5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5110B072-D8FE-41AB-8BD2-5ACBF7A167D2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Pergunta direta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“Suas fotos ficam escuras mesmo durante o dia?”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84FDAF34-A481-4C51-B789-346F7D75B34D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108DF88A-84FE-425D-B7D6-016029C7ACC3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87A77EC8-9A7F-44EF-A03A-10AE19172452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CDC4EDEB-7FF5-4BF9-B063-FE3FBD1AB4EB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Erro comum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“Três erros que deixam seu feed confuso.”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95C4BB1F-A150-4F5A-B9ED-6AA4DF4DB4C7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3A78E740-A519-462E-AA7A-B4FD753DD579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D4D2FEE-B17A-4F28-B375-8DE4F18AA8B0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1FC2F6A-E6B8-466A-9659-F58412D7308A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Resultado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“Como organizei uma semana de posts em meia hora.”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E60F3473-46D7-4E22-AB49-BB6F08ECD520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DCEDB213-C958-4D5B-87E7-28C0A461ADBF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1AC65760-2527-43CC-803B-5AD795E20E4E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E06D1056-91D9-4EB1-8263-612FC3AF6D9A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Contraste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“Você não precisa de câmera cara. Precisa de boa luz.”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58B38776-51B6-42C2-96E9-39192DFCFE07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123C4C72-BD31-4CAB-B911-F390F1FA5AB6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AE1222DB-7BCE-4AFC-BBEC-BC66697DE824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Teste do gancho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1AC784A8-37F3-40D4-B249-ADC443B76157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Leia apenas a primeira frase. Ela informa o tema? Cria curiosidade sem enganar? Promete algo que o conteúdo realmente entrega?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0B7DCE9A-B976-481B-B929-A447199F71AA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90DED1A0-358C-49B4-B213-8B9AD3275C59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06 / 22</a:t>
            </a:r>
          </a:p>
        </p:txBody>
      </p:sp>
    </p:spTree>
    <p:extLst>
      <p:ext uri="{BB962C8B-B14F-4D97-AF65-F5344CB8AC3E}">
        <p14:creationId xmlns:p14="http://schemas.microsoft.com/office/powerpoint/2010/main" val="6607809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F2FFEF00-2938-46F3-BCCA-04331E25D5A2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A38BBA5F-32F7-4832-B7B7-F4944D6E6C98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D31FBE7-5388-458F-86E4-F89F6CC26228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69AC8589-E485-45E6-B829-FEE3AFB8853A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5F65C44-B8D6-4DA4-91C0-CF766D8A9C16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ROTEIRO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EE5C7C3-07C0-4539-B4CE-056C258BF9C2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Roteiro de 30 a 45 segundos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C4386D5-39CC-4193-B17D-EFA8D2C78F8F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9FC66B03-C238-4F02-A032-61A85FB9E6F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Roteiro é um mapa para organizar a fala e a imagem. Ele reduz repetições, aumenta a segurança e simplifica a edição.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11B19B2A-140D-4B3D-B34E-D66BB470FBE1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A44A2E43-2012-4C58-BF16-6D88C7F3AFE0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95F8B805-4D29-4291-8BCD-1F43B8BE0D6E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45129012-955C-4E2B-A436-5130C7A519D1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Gancho — 0 a 3 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Abra com pergunta, cena, afirmação ou contraste. Evite começar com apresentação longa, saudação ou justificativa.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42E77CD0-3402-4F7B-980F-B4361A6FDCC6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EB67414E-E4A4-4A56-8BC8-6298C54B05BB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31F99F69-9322-4BFF-9993-271AF1BE2E18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3D6730EC-390B-44FA-935A-D1D1EA9320D4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Contexto — 3 a 8 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Explique rapidamente por que o assunto importa. Uma ou duas frases são suficientes para situar.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76449909-F5C0-415B-B439-69C04A38DF62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4386A61A-27D7-4EC9-92EF-E8CEEFAE8F46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A491D448-BAF6-4C1A-84D9-341275A5C7BF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22FE70C2-F878-4A80-96E6-AA6FCB907BF7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Entrega — 8 a 35 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Apresente até três pontos, passos ou exemplos. Intercale fala principal com imagens que demonstrem o que está sendo dito.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A70CBE9A-8DC9-49EB-BA67-A432F1C054BC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A0CA0507-D205-4803-AC44-1D3335A51D98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74B17530-3133-4B17-A7D5-F6CD2CABA445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F117D6A2-BABE-4DE8-8FE7-3D800427ACFA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CTA — final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Convide para uma ação compatível: salvar a dica, responder uma pergunta, testar o passo ou pedir informações.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09742294-3741-43D7-BA99-67C92131F7E3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559D1035-3E6A-481C-B955-BA9A2439EEA1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C884D0D5-2E34-4596-BB9D-1DD23E4F2395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Modelo preenchível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D0C7E18E-2EF3-4FB8-B32F-2003B644DB17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Gancho: ______  |  Contexto: ______  |  Passo 1: ______  |  Passo 2: ______  |  Passo 3: ______  |  CTA: ______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494079C-D807-4D73-A7A4-9000CEDF7832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42648758-E273-4C82-B665-B9B61D850B81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07 / 22</a:t>
            </a:r>
          </a:p>
        </p:txBody>
      </p:sp>
    </p:spTree>
    <p:extLst>
      <p:ext uri="{BB962C8B-B14F-4D97-AF65-F5344CB8AC3E}">
        <p14:creationId xmlns:p14="http://schemas.microsoft.com/office/powerpoint/2010/main" val="1560932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AE07BB84-4ED1-4A53-BEFD-7629A0A4A502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1BAAFDD-669D-4825-80AA-B4F848D6ADFA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F2FB7F9-3CE5-46D2-9A85-79CD6570957E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BE66FD4-D05A-484E-84C6-E8B01A3112E2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45BB5334-2D0C-48AB-A5EA-F166A7F7FB46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PRÉ-PRODUÇÃO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C026048-9512-4026-95C0-8D0E86D2ABDC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Planeje as imagens antes de gravar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67934B-9169-47AB-9EDC-1F5D27A07C78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0CA992FA-B314-4E9C-90DE-843B427FC807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 vídeo ganha ritmo quando não depende apenas de alguém falando. Planeje imagens de apoio que mostrem o processo e facilitem a compreensão.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75A9F015-B560-452A-A90C-01D3F8AA1539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F1EAC2C6-C77B-42DC-87A4-4ED33686CD09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DE11EFD8-4AF7-4B72-9114-4C545665DBDA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135D39B4-9085-4BEA-8C84-C2F22E369189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Plano principal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Pessoa falando para a câmera. Use para criar proximidade, explicar e conduzir a narrativa.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AD45E7C7-8E40-4B23-B911-7ED1A0350353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0F9BB7E-CA51-4E01-B42A-71F56E706A86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C779B4C8-FBF7-41BC-A620-DD4F60975F9D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7B8761E2-C3B0-4F6B-970B-16F9E996BE6F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Planos de apoio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Mãos, produto, tela do celular, ambiente, ferramenta, movimento e detalhes. Grave cada cena por alguns segundos.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97F411D1-8A29-4D4D-A479-6B634B139CEC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F922629B-88B4-4AE6-A0A7-5A36995E70DF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E3A98A0A-70AD-4467-B1A7-167EB3D284DD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71DB7CE-DD8F-4009-BA33-CF76EAE8E350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Texto na tela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Reforce palavras-chave, etapas e números. Texto não deve repetir tudo o que é falado nem ocupar a tela inteira.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01B549C4-4A2B-42F6-A1FA-78F7BA3E3F6E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BD75F3F3-F99B-4BF6-B3BF-CEB7238639BA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7FEF7A52-CF7A-493F-ABC6-89083420B33B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05CFCCF9-B5A7-4C80-AF60-CD6F9CC28098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Continuidade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Mantenha posição dos objetos, orientação do celular, luz e cenário quando as cenas pertencem à mesma sequência.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BC53D2EA-7A43-4803-A433-F4163AB49623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521A966-1300-44DC-8023-3B0A91F57A2D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45AC1755-EAE0-4BA0-A39A-06E5007EBCC6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Lista de captação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A9DA8BC-4B40-4630-9CC6-4BCF0686D4FC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1 abertura + 1 fala principal + 3 detalhes + 1 resultado + 1 encerramento. Marque o que já foi gravado antes de mudar o cenário.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FC8F9917-2706-45EC-98EE-EEACE23EB9D5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86D0CDF-FF40-4EE4-8DC4-38A39C5A60B1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08 / 22</a:t>
            </a:r>
          </a:p>
        </p:txBody>
      </p:sp>
    </p:spTree>
    <p:extLst>
      <p:ext uri="{BB962C8B-B14F-4D97-AF65-F5344CB8AC3E}">
        <p14:creationId xmlns:p14="http://schemas.microsoft.com/office/powerpoint/2010/main" val="979255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338875E4-F648-4CF9-AEF5-CBAB00B77690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1991C71-42B5-44DF-8D54-E951AC5FD3E3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D75FF5D-66A5-4C64-94C1-7747A45C3A68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45D4EF3-896A-4AB7-87D9-094FF5BC62EA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FEDC48-8E2C-48ED-B315-5C80C53940B2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FOTO E VÍDEO MOBILE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B235D4F-3E8B-4482-834A-DDD32E3B64A3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Prepare o celular para captar melhor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CD7E23-7909-4406-95AE-C8C12C5F550C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F385AE0-E0F0-4B69-901C-3EC83C05ABC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Antes de apertar o botão, faça uma checagem rápida. Qualidade começa na preparação, não no aplicativo de edição.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88BE5B7A-0407-4FAB-8EF3-9434CD93EC3C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27D86566-07F3-47C5-8CEE-8702AFA312A2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CC58EC7-AEE7-44D7-AD26-D5CF96C7D9D5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8BF7D517-2F09-4B64-9E0D-A6BF297C1CB2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Lente limpa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Use tecido macio; marcas de dedo deixam a imagem opaca.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FD77F59F-06F3-4A81-9918-8917625AC92D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9B68A12D-7937-4861-91D9-EA981927ACBD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C8C7E754-3034-42DA-81EB-37CCAEF24D5C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9D6AD30B-7C5C-4EEF-9C65-52B201BF0747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Resolução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1080p atende bem às redes sociais e ocupa menos espaço que 4K.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06C91550-9355-4F9E-BF2A-79A65BBCF22D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483075A-CC09-4831-88ED-338FFDD0D65A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25BAE85-9AC7-47DA-AEF1-8D9F37C2CCB2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3D4C476A-A014-4E67-B679-5B12815347A9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Grade ativa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Ajuda a alinhar horizonte, olhos e objetos.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D8FF04FD-3EAC-468B-B256-C3D6A36A0DC7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1B0076D-3200-4F48-A048-777A4ED0013A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22CBA0DC-FB48-4F2B-AADE-2A1A13A8C9E5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02988749-2482-4414-9223-D2EBBE46FC45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Foco e exposição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Toque no assunto principal e ajuste o brilho com cuidado.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66975022-C1AE-444B-93C5-87ED92F9857A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3D13F737-BA9E-4C25-BB6B-BF4444F42789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9F12E866-7E23-4AE8-9C62-8723CC8DBBC0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Formato correto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891822A3-6FBE-4D86-BB82-E796548FCF53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Reels e Stories: 9:16. Feed vertical: 4:5. Quadrado: 1:1. Vídeo horizontal e apresentações: 16:9.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A27FE3A3-25E1-42F1-B6AA-F79DAC210D21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48B22C0-196B-4719-890D-BA53240992C8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09 / 22</a:t>
            </a:r>
          </a:p>
        </p:txBody>
      </p:sp>
    </p:spTree>
    <p:extLst>
      <p:ext uri="{BB962C8B-B14F-4D97-AF65-F5344CB8AC3E}">
        <p14:creationId xmlns:p14="http://schemas.microsoft.com/office/powerpoint/2010/main" val="18426869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D1DCE26C-4F9F-4BA8-A220-DC22FDB3FCBB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87AC412-68CD-47A3-B98B-B88598C85D25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2EA419C-2899-48BF-BF6F-C34B0CF57E1B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51FAEB9-2D29-4983-9FF9-F58C81C418A0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69FE7DE-0B00-4B92-88DC-975A8A298F9F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ILUMINAÇÃO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C6852AAA-9B52-476E-8AC4-41FB100922E3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Luz bonita sem equipamento caro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2EBDC16-1CEC-4EBD-A477-9CBE697D8C73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235F51D0-3EEE-4A66-9978-9D1DCA60D6FC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Uma janela bem utilizada pode produzir resultado mais agradável que várias lâmpadas misturadas. Observe direção, intensidade e cor.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C75278F2-01BD-4665-9FF8-CD5B4458D3CA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68B31CD5-EC2F-4A0F-85AA-10FAE7DADC45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F9D4D58-A26B-41FC-B9F4-AAA341DB22D0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9FC8689-8105-418B-AEC5-5503D951BCDC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 frente para a janela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Opção segura para rosto e produto. Aproxime-se até obter detalhe, mas evite luz forte diretamente nos olhos.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5661EC3-16A9-4912-A592-0A93B2C043CE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997B4D84-F26E-4FC5-929A-A96A9F2DB869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067D31F-622E-4C54-9D2B-3C59E15EE63D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CA96D2CC-B88C-4FCA-9676-35C5505E418F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Luz a 45 graus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Posicione-se levemente de lado para criar volume suave e profundidade sem esconder metade do rosto.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568E443E-C71D-4BBA-B5A7-668A38821DB3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3214CDC-7BA7-4921-9318-32DC971F33F8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8BF69EFD-5DFC-4741-97AE-DFC9F884F471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ED2DB4EA-B0B4-4906-9844-7AB5719FE2C6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Evite contraluz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Janela atrás escurece o assunto. Mude sua posição ou feche a cortina até recuperar equilíbrio.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EC3F4139-DF41-44A7-B0DC-4451247DCB89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538B799A-B6DB-4819-AE0D-14FC946AA63A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46603DDB-12F5-4D2D-A736-2E833F438826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FFDD5A79-8A79-4A50-B10E-AC0404ECBBD4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Suavize e unifique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Cortina branca reduz sombras duras. Evite misturar luz natural, branca e amarela, pois as cores podem ficar inconsistentes.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CB1B1BC0-A408-4DFA-A566-2D09BC55CC6F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59A30672-752E-4388-BCBC-6B01BFF1C971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3B813E5F-A980-42B3-B89A-32E58E303B1A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Experimento prático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08932D03-CC96-40C8-ACD8-D58D1F95012B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Grave a mesma cena em três posições em relação à janela. Compare olhos, pele, sombras e cor do produto. Escolha pelo resultado, não pela regra.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82826D9C-9E21-407D-85E6-8270F158DFDD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64FA3A87-4CAC-472F-910E-303B53FFFDD1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10 / 22</a:t>
            </a:r>
          </a:p>
        </p:txBody>
      </p:sp>
    </p:spTree>
    <p:extLst>
      <p:ext uri="{BB962C8B-B14F-4D97-AF65-F5344CB8AC3E}">
        <p14:creationId xmlns:p14="http://schemas.microsoft.com/office/powerpoint/2010/main" val="1684948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9A99BEB8-E783-4849-9F3E-087627F43A6B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6233E156-EC87-46D6-9E85-8D7ED25CB029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17FBC48-8723-4911-950A-6C045C91EF80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A04ED02-9FB6-4B6F-906B-B9E02971C33D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27607C4C-9A5B-4AF7-A870-84B89824224B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COMPOSIÇÃO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F053E94-AA52-4769-AB22-B5D407F7686C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Enquadramento que parece profissional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52D349F-F7D6-4945-84BD-C5AE59A4A1DB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E09C74B7-FEF3-415B-A9C4-FE61427F7329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Enquadrar é decidir o que entra, o que sai e onde o olhar deve pousar. O fundo também faz parte da mensagem.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9881834F-C5F1-4354-8125-B891F004D857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6D985C75-3D67-4DBF-9301-E98AA1CE9034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F9E5A37C-6840-41EA-9862-CD8219C7E5DF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104640BD-58D7-4AD6-889B-31F8A75D9EDB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Regra dos terços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Ative a grade e posicione olhos ou objeto próximo às linhas e cruzamentos. Centralizar também funciona quando é uma escolha intencional.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07A8199C-BE4F-4A20-9540-C7D285B1B9A8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AC28EFD0-A1F8-40AB-9FB1-D83D6161BC8A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3852BEE4-2AB2-41DC-991E-406CAABEA760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81C71DF4-5DF9-4FDB-AAE1-72D7817CEBD8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Planos diferentes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Plano aberto mostra ambiente; plano médio favorece fala; primeiro plano destaca emoção; plano detalhe mostra ação e textura.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4365D408-0919-4916-8928-A5A824A39C70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7026385F-5311-4CF9-8682-22CF74E5684D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99721DB-4323-4ADF-B4DC-874ED575A349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00D1C0E1-C096-4AE5-855E-FDD21E85E68B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Fundo com propósito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Retire distrações, confira reflexos e preserve elementos que ajudam a contar a história. Menos objetos facilitam a leitura.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DBE8B0E8-202F-4399-9318-97CE2F74E140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FDACE49D-473F-49DF-9A1B-7F3F2078FB48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0BE187A8-52B8-4746-8149-FD048258B9D5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CEAE875F-347E-4382-867F-5B052EAC2BAF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Estabilidade e altura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Apoie o celular ou use tripé. Para fala direta, mantenha a lente próxima à altura dos olhos e deixe espaço coerente acima da cabeça.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0C939AD1-C27D-46F2-BABD-66D3838AC995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CC0013E9-5E48-4654-8BBB-83231B35E45B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E609D6BC-ABF2-49C8-9CD3-F53FE8BF7933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Antes de gravar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EF1756B2-B21A-42F4-8C7F-48F50A204152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Olhe os quatro cantos da tela. Existe algo cortado, torto, refletido ou chamando mais atenção que o assunto principal?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B43CF748-8D95-4834-AC65-CEEDD38BB1D4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A288B21D-38CE-4EFA-AE94-FA1459632C04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11 / 22</a:t>
            </a:r>
          </a:p>
        </p:txBody>
      </p:sp>
    </p:spTree>
    <p:extLst>
      <p:ext uri="{BB962C8B-B14F-4D97-AF65-F5344CB8AC3E}">
        <p14:creationId xmlns:p14="http://schemas.microsoft.com/office/powerpoint/2010/main" val="992794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74B48C2D-DCCF-4381-AA70-2D555DFD5AFF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F842C67-C672-4F24-9420-DAD8A33B6CD5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08F0BCD-B780-4A07-8D54-BD42820B93B8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EAB5F46-5AA2-43D8-8FE3-E9E0E71959EA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1B5861F-FA79-4C43-B839-FA9C58C036A1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ÁUDIO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DD4E0D3A-9754-4228-B9B1-71A52B92F49A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Som claro mantém a atenção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9AB9D6D-1F99-40F4-9693-233EC069A054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4EF7243-76BE-4A71-BE0C-781E7C38167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O público tolera uma imagem simples, mas abandona um vídeo difícil de ouvir. Distância e ambiente importam mais que muitos acessórios.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A7F57897-C9CE-4504-8322-B9362144B4A4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10B424BC-4245-4681-A912-C65739BC8F4E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4D63249D-AB39-49BF-B6CC-6F36B25631F5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BFAD6CCA-27DE-44BB-A4F0-C7C982FC4A77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Reduza ruídos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Feche portas e janelas, desligue ventiladores e observe trânsito, conversas, máquinas e música de fundo.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11857D5D-599C-4F25-9402-B0B95ABC52F7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A008BD4B-C834-49E5-9ECC-05EEB19927CD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3E816587-AA29-4B87-9A32-A7ADA3DBB966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5C38B833-9217-4F7F-BC66-3990B4621B8A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Aproxime a fonte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Fique perto do celular ou do microfone. Quanto maior a distância, maior a presença de eco e ruído.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CE93F95B-CB4F-4FBB-90FD-62CC63F59572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84742E09-3345-4CF9-BA46-4D3FFD169F3D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0CA9760-91FF-445F-947E-4876E34CE94B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C9BBB25-9385-4201-B844-CC09B5BD15D8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Controle o ambiente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Cortinas, tapetes, sofá e roupas absorvem reflexos. Cômodos vazios, paredes duras e vidro aumentam o eco.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0FEB3F7D-2BE2-44F9-964F-80C743233B02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3A7384BA-4584-4395-8F07-1DB8D92F4AAE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294A3852-37D8-4EDA-A33C-C8E30ED32183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CB8EE474-81B5-4114-8053-F724AB0B5ED2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Teste com fone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Grave dez segundos, escute com atenção e só então faça a tomada final. Verifique também atrito da roupa em microfone de lapela.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515B6B72-A188-47C4-B56C-A84DFD98ACEA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5EBCCCDA-D59D-4D94-8E73-E45700648FAE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86D46EA3-5409-474D-AB04-FB19E1750167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Fala natural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A72E5D04-CEEF-43CF-83FF-20AC3A9C6335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Articule, faça pausas e grave por blocos. Uma mensagem compreensível vale mais que uma fala decorada e acelerada.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F08A2071-999A-4DF4-9127-341A5ABB21AB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191E16DE-D3AA-42B9-BE27-717EB8C0C1DD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12 / 22</a:t>
            </a:r>
          </a:p>
        </p:txBody>
      </p:sp>
    </p:spTree>
    <p:extLst>
      <p:ext uri="{BB962C8B-B14F-4D97-AF65-F5344CB8AC3E}">
        <p14:creationId xmlns:p14="http://schemas.microsoft.com/office/powerpoint/2010/main" val="4446918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356267A7-080B-4A72-BAF8-7152B69C9B80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069B0C5-043F-474A-B94A-0AB952D10172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9B82456-05B9-4AE1-B90B-5017F3A1EA61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DAE3A6-F7D1-41C4-B45A-D7E995B670E2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7C457FF-1ADE-4FF0-BD9C-971D0CD6E4AB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EDIÇÃO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4F7BCDE-9A13-452C-90D6-51316921EAEF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Fluxo simples de edição de vídeo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C5B689C-55D1-4058-AF08-FABC6312F7AC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665313B0-F86E-4CCA-B93F-ADB2D2EA2F4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Editar é conduzir o olhar e o ouvido. O objetivo é remover o que atrapalha e manter o que faz a narrativa avançar.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62C2DD32-B449-4937-8448-F9A8E247B213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95995FBF-9EE4-4293-A9D3-859642C5B065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7D2B4397-D2BF-4949-958A-78E79D2C9B00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747768E6-3726-4302-9732-7855D5A2793D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Selecione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Escolha as melhores tomadas antes de montar.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676BBE10-FCE3-494C-A4E5-196FF7EB4188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F33609D2-A34C-4444-AF5E-00309F83F963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7ACE2C8C-355B-4735-A9F3-72F6C57AC969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DD4CA0C8-2ADF-4057-A0C2-1E2C77E042D4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Corte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Retire erros, repetições e silêncios excessivos.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21957242-B598-4C66-AB5D-AAFDCD4DA3A2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A9179CF2-454F-4146-97B9-90F82913B958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A375D486-FF0D-47BB-ABFE-289D2A70A3BB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5F63FD7B-A98C-48DB-9CFB-DE029BFDC761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Organize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Monte na ordem do roteiro e preserve continuidade.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3D501D58-CA4F-4EDF-8232-3FD7541B7BBF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79079BDE-A231-41B4-8426-C7B3D3F16A07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6FA97C60-BAC1-4FED-B6A1-80DF13C0D796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BF506B3A-C6D5-4AEE-8AD1-2605CEEBA7A0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Cubra cortes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Use imagens de apoio para dar ritmo e demonstrar.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6A12091D-12B4-4469-BDE0-936B0020879D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33A11101-CE46-4837-819E-6E5759041079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4E12FE9-AA23-4B43-A7E1-7260B95BDF3E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Exportação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ADB4C69E-EEAA-4670-9A40-1543CC4ADDA7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Para redes sociais, 1080p costuma equilibrar qualidade e tamanho. Evite exportar e reenviar repetidamente o mesmo arquivo.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AD00398E-9333-4627-AAC0-E0EE200BC448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6286CDE6-0966-40D6-A4FC-5778E3665BB6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13 / 22</a:t>
            </a:r>
          </a:p>
        </p:txBody>
      </p:sp>
    </p:spTree>
    <p:extLst>
      <p:ext uri="{BB962C8B-B14F-4D97-AF65-F5344CB8AC3E}">
        <p14:creationId xmlns:p14="http://schemas.microsoft.com/office/powerpoint/2010/main" val="305186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38E42457-390A-428E-844C-76EEE42319F5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747632C-8785-4254-A19A-0B5971E98512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E36E5ED-71B5-4A44-B976-E0C7FD03B4D3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C169C29-3F3D-4636-BD8D-F3A9E94E318E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92A3B150-A003-49D1-8EED-8324F06E70C8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EDIÇÃO DE IMAGEM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F0EA7B8C-15BE-4425-AF3E-5206AB75368F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Ajustes que valorizam sem artificializar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C3D15B57-48FC-456B-9474-3877A622CA70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33202CD-41C6-4566-9668-8473CE4CFA1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Uma boa edição melhora leitura, luz e consistência sem transformar completamente a cena. Sempre preserve uma cópia do original.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986F3BE7-4796-4BE1-A1F9-AAF8992F1A01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C6481850-B4FF-43D7-9B4D-ED850199DC70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FE145D84-C734-4E09-9F39-BE32CBED49F2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D9CDF4EA-2A3F-4393-829B-D2F8303C3073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Recorte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Elimine sobras, corrija horizonte e adapte ao formato. Não corte mãos, articulações ou produtos sem intenção.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2FD3E52-947B-4F61-A4BA-79947A10A8DB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74C4529D-9A60-4560-9075-458B30330A3B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7753EF8E-7953-466B-B3D4-8872CD42DB8C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160BFE6F-542B-48E7-AAEA-E7E58D8D4FC4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Luz e contraste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Recupere detalhes gradualmente. Áreas brancas sem textura indicam excesso de brilho; sombras totalmente fechadas perdem informação.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6CE56F46-9F2D-4A30-906C-1AED0266EC11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A9DDA7F5-3D2B-458C-963F-C852522E1ADB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D814FAE3-FC8D-4499-9B9C-834B59B99A7F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F8A66E76-C727-4604-B3B9-C1E3EA879F45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Cor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Ajuste temperatura e saturação com moderação. Produtos precisam manter cores fiéis para não criar expectativa incorreta.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35913CFA-5430-4663-BB75-82CC7E5B0E32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7F5175E1-C74A-492A-B176-C33C248A9266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8B46D1FD-6092-403F-8885-CA1A21F30495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D6E06522-A4CB-4299-A13A-691FED68DDED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Nitidez e consistência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Excesso de nitidez destaca ruído. Use ajustes semelhantes em fotos da mesma sequência para criar unidade.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6E1636A3-BB4D-4897-9B30-75A2573BCF41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45BDF612-9ADA-45E5-9296-0924AD99E9F2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8D4FD240-186C-43BE-BFE1-7C057AD53CCE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Sequência recomendada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556DBE72-2506-4ECB-910F-1A6989AA3619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Duplicar → recortar → corrigir luz → ajustar cor → comparar antes/depois → exportar no tamanho correto.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9C786800-6645-40F8-8F33-E39E154A8610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A3316F43-DEF3-4D73-B642-8277E8900477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14 / 22</a:t>
            </a:r>
          </a:p>
        </p:txBody>
      </p:sp>
    </p:spTree>
    <p:extLst>
      <p:ext uri="{BB962C8B-B14F-4D97-AF65-F5344CB8AC3E}">
        <p14:creationId xmlns:p14="http://schemas.microsoft.com/office/powerpoint/2010/main" val="19552826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8338E1BD-F5A4-4F78-ACE8-3134DD302B42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85D6701E-70E3-4479-9F99-9C668E0601E3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706F3AC-8C37-4DA6-B4CF-53E902834AE5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C32F03D-FC4B-4012-833C-AFAFF11E2B5B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6C3E9AA9-0BEE-4E62-BAB2-930F198543C8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CANVA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23F931C-8325-4BB0-99C2-D72544CED1D5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Templates sem perder identidade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3DFCBA4-E9AD-4F7F-B25F-FBEC39D38E28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DDCB0FC-9F2B-482E-A270-6FE19893A034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Template é ponto de partida. O resultado profissional surge quando estrutura, texto e imagem são adaptados ao objetivo e à marca.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571256B7-F6CA-44A0-9F82-12BE79B83921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CC8EEEE9-589B-4ABB-AEAE-6E96BBA3F553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F97020F-13AD-40E0-82D6-5653EFA1EAAA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44D513B-59D0-497F-9FC9-D5F969237968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Escolha pela estrutura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Observe hierarquia, número de áreas e formato. Não escolha apenas pelas cores ou pelo estilo pronto.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106F1D8-51DE-4D89-903D-C6A19AE0F4D4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36258B6-9A7B-4EDC-BE9C-0057FC3E9914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5A982590-2538-4139-A6C2-EB8F1C8B55D7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1903C8B6-810E-48A1-9F42-64F3FB81BC3D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Personalize de verdade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Troque paleta, fontes, fotos, ícones e textos. Remova elementos que não têm função na mensagem.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F6BE5A45-A43E-443C-8749-F5AC99F7DAAD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A8F12D88-3B2A-4DE7-8C71-9E927252759A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20F0EEC7-E712-4A09-9645-290AF62BF818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CFABB47E-3E12-403D-B060-7A8EC1604365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Alinhe e distribua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Use guias, margens e o recurso Posição. Elementos quase alinhados passam sensação de descuido.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6BACF85B-7567-49A2-9A32-84FE517DA32B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120DDB5E-5027-4B4C-8563-A623421DE3F0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52DF3E30-33AE-4D48-84F9-DE32560A7AD3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D515B0CA-6929-44A9-B023-5B4023F8BC66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Exporte corretamente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PNG para artes com texto; JPG para fotografia leve; MP4 para vídeo; PDF para impressão quando o material for físico.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39C51114-C6D4-473F-9AC2-0B53138B568C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9043579C-A773-4E3B-A531-0C82AADD0C18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05FE5E88-D634-4103-A9EA-31A8E14B5E48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Revisão no celular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69E02039-4A2E-4C44-98CB-6C6237F74B97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Abra a arte no tamanho em que será consumida. Se o texto exige zoom, reduza informação ou aumente a tipografia.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725C5464-348D-4781-9B74-E595656BE306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EE1A4C41-B90E-4608-B4B1-5E99DC0566CC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15 / 22</a:t>
            </a:r>
          </a:p>
        </p:txBody>
      </p:sp>
    </p:spTree>
    <p:extLst>
      <p:ext uri="{BB962C8B-B14F-4D97-AF65-F5344CB8AC3E}">
        <p14:creationId xmlns:p14="http://schemas.microsoft.com/office/powerpoint/2010/main" val="5322687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E8B864A0-5FA1-4627-B72E-070DDB686A44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560DD650-93F9-40A7-A3A4-E2F579788482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7AE2FDB-67B4-465E-AD2B-59EC2CF065E7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ADAFBD6-3826-4846-875F-52B05625A3C8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8F2752D9-2D07-4700-86A9-D638CCE35303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DESIGN PARA NÃO-DESIGNERS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4C119F64-21B1-434F-B8FC-F3D6A9BE10A4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Seis princípios que organizam qualquer arte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94498468-14B0-4488-8429-A56A64F670EE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18733F0-B1CE-42E9-B2BB-2A38ECBDBFE1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Design profissional é clareza visual. Poucas decisões bem repetidas produzem mais resultado que muitos efeitos.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8C4DB92-C96C-4DD0-A782-9AFF17C4D8B5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5F929270-DFDE-4406-BCD4-C8412BADA1EC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D37430FA-0D0A-415F-B4B9-032D2E820AC8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5B06F2E-4B2B-4855-8DB1-05A10CE0305D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Hierarquia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Título, mensagem, apoio e CTA em níveis reconhecíveis.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73C28504-19FB-4F69-A25D-C5F649AAFF11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6608E36-D065-44D2-B6E2-66E28D08FA64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B6AFAE7D-D103-4118-9EC8-B96B0D0596DF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334F5669-7CC8-4B13-BD6B-9C2C4804C784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Contraste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Texto e fundo precisam ter diferença suficiente.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3F82E630-35E9-4639-B318-41F500686EC5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C311E77B-FFD6-41C8-9297-833CCADD7FA0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BD1387BE-2152-4558-82AE-49CF3884F047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F828B96D-495D-449A-818E-FBB445ADCD75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Alinhamento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Elementos compartilham linhas visuais e margens.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04F4D84E-99BF-4BC3-8492-4A0D05CB2E41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8F24D5CE-4B59-4F2E-B303-7965537FA5D7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CADF5CF-449D-4BE4-8862-707A97EDFC3B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2BAC470E-18CA-42ED-9F58-893BF0E2973C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Proximidade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Informações relacionadas ficam agrupadas.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8D8B6D46-9A27-4CDA-B284-2C97EDC96FFE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7FA14252-D102-41E4-BABE-88E57B49B4C8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C97E8169-A35C-46D6-BF63-8477A70A1DE4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Limite inteligente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9D043FAA-BE14-4256-9594-0AE4ACE36727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Use até duas famílias de fontes, três ou quatro cores principais e poucos tamanhos de texto. Consistência gera reconhecimento.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FDA5A6B8-9F92-4BF5-9F1C-57EF8B1825BD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98B7E4D0-DE23-47A4-8C5F-369538C59FF6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16 / 22</a:t>
            </a:r>
          </a:p>
        </p:txBody>
      </p:sp>
    </p:spTree>
    <p:extLst>
      <p:ext uri="{BB962C8B-B14F-4D97-AF65-F5344CB8AC3E}">
        <p14:creationId xmlns:p14="http://schemas.microsoft.com/office/powerpoint/2010/main" val="5316094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B0449A2B-75BF-4FA8-860D-67F7906861F2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10196D9C-A627-42BC-9ED8-908C919682CB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8C80ED4-3CDB-4FAB-B15C-0A60F61DE844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43778B4E-828E-4921-965B-440DCE1D529D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3150FFE0-70F9-4855-9FA2-C51DA0D0AB5A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IDENTIDADE VISUAL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802BD91-B99E-4827-BEA5-D027DE0291B2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Um feed reconhecível, sem ficar repetitivo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EF6D15E8-FDF6-4B98-AF44-D051641F9D00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02562D9-D142-4AEF-984F-3D662B793DAF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Identidade visual é um sistema de escolhas. O feed pode variar temas e formatos mantendo sinais que fazem o público reconhecer a marca.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20A4B670-F60F-496F-B9F3-06EEF809BEEF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915EE2FD-3997-4C51-B220-EA04A6D227B4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24B9EFD-BFA6-4F85-8082-E3106C048362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AB02DB96-4AA9-4890-AEC0-46F624C6AB6E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Paleta funcional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Defina cor principal, apoio, destaque e neutras. Estabeleça em que situação cada cor será usada.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DF0A6AE3-EB41-4D5C-82C3-DA63EAE9BCC7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5B6BB87D-C0C4-4B2F-B09A-AB4983C10956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4D760882-9FF8-47F1-A485-A898618D1ED6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B57F5F2A-23AF-4966-8F34-244E180F4180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Tipografia legível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Escolha uma fonte de títulos e outra de apoio. Teste acentos, números, caixa alta e leitura em tela pequena.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7A609498-E6F7-41A2-948A-BBC4E97197D7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46AF4CF-22AA-4E12-899E-B6339C8FA4B6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F0E6A600-CF0C-45FD-AD31-129692F52446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C2DDD3E9-C68A-4199-9592-962696332C8A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Estilo de imagem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Padronize luz, fundos, enquadramentos, filtros e uso de ilustrações. Não é necessário aplicar o mesmo filtro em tudo.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6C224B7B-DA48-4317-858D-AB00EAEC8D0D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36EB52FD-74A1-444F-B093-A5E2B1F6B200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E3F1CAE5-D416-4713-BBBE-9BB05545DFCE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2771A26D-6664-42A6-AD81-3FFB52F418F7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Elementos recorrentes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Capas, bordas, ícones, formas, posição da marca e tom de voz criam continuidade entre peças diferentes.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294287FE-77F1-462A-9D9B-ED641993F3AA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337D35CF-DBD4-44AB-94D6-E075AF18CB74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9D9E76F-1E5E-4365-B9EF-0F7336DFE958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Mini guia de marca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2CBD46A0-D9D0-48AB-86A4-8095A5E2F16A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Cores: ______  Fontes: ______  Fotos: ______  Formas: ______  Tom de voz: ______  O que nunca usar: ______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91E56416-3C19-4E18-9BA5-AE38049BD5E6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9F75493A-CDD1-4F8A-AA90-A27C3A81901C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17 / 22</a:t>
            </a:r>
          </a:p>
        </p:txBody>
      </p:sp>
    </p:spTree>
    <p:extLst>
      <p:ext uri="{BB962C8B-B14F-4D97-AF65-F5344CB8AC3E}">
        <p14:creationId xmlns:p14="http://schemas.microsoft.com/office/powerpoint/2010/main" val="1525228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B7410A65-3A2D-4BDA-B348-9096C196F0AF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E19CACD6-05C9-4439-A996-BEBE83EFB055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987417F0-7085-4379-9BCE-22BA250A23B6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D09F9E78-1C58-4E05-814F-57CB3E30B7A7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74D94434-5F8F-44DD-B7E8-AB84D465A06B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ORGANIZAÇÃO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BD7F7DF-77B9-4B02-8FE7-0F63F2FFE718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Pilares que evitam falta de ideias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50841C98-E310-49FD-9C09-086EB1F4C374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3ED2B30A-669B-4887-A7F4-115DEEE20121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Pilares de conteúdo são categorias recorrentes ligadas ao público e ao objetivo da marca. Eles simplificam o planejamento sem engessar a criatividade.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58A3ACB4-4CD2-44FF-ADDA-D6CBF6331424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3F232EA-4B87-4850-9F46-44B5BFA335CA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719569D-1C28-496F-8298-78A312A71839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A2E78098-DD7E-45FE-A09D-5A9D897E9408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Educar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Dicas, tutoriais, conceitos, erros comuns, perguntas frequentes e demonstrações. Ajuda o público a avançar.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38F258F4-F203-4555-85B7-F21E60271AA6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18076EF-211C-4F67-9FBB-78AA0844D892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922D7203-161B-49E1-A3AB-A0E35F72C5C3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EB88B6E0-1305-49C5-B17A-36F617322F9C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Conectar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Histórias, valores, rotina, desafios e bastidores. Humaniza sem expor o que deve permanecer privado.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4744DF1D-EA39-48A7-8048-A1896A6096CF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B0302B20-4DDF-4B83-8DD5-EEFCAD99FFDE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BBAACDE-6CD5-4D74-89C2-516F61E0ED1A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9CCC0AF6-4F67-428E-A1AC-866BF10BA369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Provar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Processos, resultados, depoimentos autorizados, antes/depois e evidências. Constrói confiança com responsabilidade.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CB21A748-3240-4EF5-BC79-326D4191CA58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2B5701DA-4BE6-46F6-B488-B5BAC0CBC8DC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7BE3E2EE-4E13-44D8-B1DE-2A12D0496E78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A696D33B-7AC1-4C23-B1DF-4FB56AB8073E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Ofertar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Produtos, serviços, inscrições, condições e convites. Explique benefício, para quem é e como dar o próximo passo.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58952BC0-9F70-407A-B58E-C44DA70E9B95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B4BD1508-EB46-407F-9B18-179F69CAC10B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494AF144-C272-4BBB-9665-45A5D75A528B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Sua proporção semanal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41B5290C-EBE0-4FFE-AB3D-55AD238CBEAD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Escolha quatro pautas: 1 educativa + 1 de conexão + 1 de prova + 1 de oferta. Adapte a frequência à sua capacidade real.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02801A30-BDEC-4E67-B912-C2A400D0AF06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71CE3AB-E534-4B4A-8480-9E0CD2156DC7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18 / 22</a:t>
            </a:r>
          </a:p>
        </p:txBody>
      </p:sp>
    </p:spTree>
    <p:extLst>
      <p:ext uri="{BB962C8B-B14F-4D97-AF65-F5344CB8AC3E}">
        <p14:creationId xmlns:p14="http://schemas.microsoft.com/office/powerpoint/2010/main" val="13938248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C0D082EB-F5D7-4968-8295-4638D467EFFA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04E225CE-A731-41C7-BD90-0BC6FCA62171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9D7EA46-FED4-463A-89B0-E506C54B8370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99FA574C-1FA2-43B8-9F6E-2A3D5EB71361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DC1FC433-4627-44AF-BF59-47C5D3758C9F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PLANEJAMENTO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18943690-EAF6-4FB7-9C65-EA6FAB18BD65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Da ideia ao calendário editorial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DADFD37-5C7E-4059-B27A-3B0D8B2F4156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5616796D-1DC1-45F4-8518-055C3EE2FE5D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Uma pauta completa reúne assunto, objetivo, formato e chamada para ação. Calendário bom é aquele que a equipe consegue executar.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C799CB6A-F8E4-4D3D-A99B-4279D18822A8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1E5E2BE3-7AD0-4834-90F5-3ED10E8E0651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1B91743E-9D9A-4D6A-AAA7-902520FB2539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C32EE0B5-63C2-4954-A556-ADFD5955D23B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Objetivo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Defina o resultado esperado da peça.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447ED6F0-D3B6-4647-B657-B503DD62785B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6FEE7254-01FB-4D4A-9355-56A04C1A0CCC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A885FA24-AC59-4380-B0CC-FAAEFA7EC678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97E96E6C-4653-4811-9A23-D61CAE495A70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Público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Escolha uma necessidade ou momento específico.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ABE8D556-B2D5-4329-ADAD-B2799F5186D9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210E61CB-8BD7-464B-93D8-65C315C28475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5E12928F-DA54-46FD-A4B2-0666C8A55D04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716985F6-B005-4F36-97A7-BC82C99F29D2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Pauta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Formule o assunto em uma frase clara.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F62E8E1B-9B31-4D14-8044-BC7A424A824F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1BE8C4C-F594-4D30-9926-D4214AD4AA90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092EA8E6-4D85-4923-8607-C35EF110DEA6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192F8644-5394-4BD8-9319-719FBA90F032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Formato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Decida entre Reel, Story, carrossel, foto ou live.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CD8BFA4E-BC44-48B6-9DCC-B745F1142654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55CDAB34-0382-4EC1-A4C2-A1C895EFEC38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5C416227-01E8-4483-B5C3-11AE0C940425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Produção em lote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36C73B2F-98CE-4DB8-BCAF-D306441F58E8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Planeje em um bloco, grave em outro e edite em outro. Agrupar tarefas semelhantes reduz trocas de contexto e melhora a constância.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35D610FC-9154-4542-A0A6-595963301E35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227467CA-84DF-4736-A8B1-5181E6AD60E4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19 / 22</a:t>
            </a:r>
          </a:p>
        </p:txBody>
      </p:sp>
    </p:spTree>
    <p:extLst>
      <p:ext uri="{BB962C8B-B14F-4D97-AF65-F5344CB8AC3E}">
        <p14:creationId xmlns:p14="http://schemas.microsoft.com/office/powerpoint/2010/main" val="15279827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D222B57F-3BD7-458B-B43B-2C86D1BF2208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C60277AB-0661-4CFB-AA6F-3EEC133A9DA5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EA27C707-651B-4053-8963-7F6FD1263CA3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DEADC3B-7CDD-45AE-8ADC-4A5089E62182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F22A7CA3-EA62-4F1B-A398-DA7306AC536F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EXEMPLO PRÁTICO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2A46B2A0-7913-48DC-A8C3-919937EE6D1A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Reel completo: da pauta à publicação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7F1E35A5-9247-492B-A134-C2095C6F0C5E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6C6602A-4B80-4CE6-9148-3CE85D92496C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Pauta: melhorar fotos de produtos com luz natural. Objetivo: ensinar uma solução simples e gerar salvamentos.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F712B9FC-AD2D-462C-B935-6BF75DF44DA5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4911ACA7-F4D7-4FDF-AE7C-F17BFDF50003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17BCEB3D-E55D-4E4E-8F84-8A5762DBB538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DDAD89AA-558D-4E96-B039-1AD53B7F8785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Roteiro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Gancho: “Sua foto fica escura mesmo de dia?” Contexto: explique o erro. Entrega: mostre posição errada e posição correta. CTA: “Salve para testar.”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49C13591-39DB-45BE-BEC9-843604D58782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67381450-0316-4DB1-A9F3-DC56490631BA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BD360177-BCDC-406E-966A-13B1545ADA8B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F497A716-7C5B-4FD7-A7D2-7D3244ECDF99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Captação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Grave o produto contra a janela e depois de frente para ela. Faça um plano aberto, um detalhe e uma comparação lado a lado.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3F4C9973-ED17-4406-B5F9-4535D6123722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B8705137-5CEA-4171-B0A0-D5D8287A0657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CBAFEE8C-E138-4942-8EE8-EF8363C67FAB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D3DA96CE-EDF6-419E-8EEC-77AA0C67FFAD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Edição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Corte pausas, intercale as duas versões, inclua legendas e destaque “contra a luz” e “a favor da luz”. Use música baixa se necessário.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91FA4EAD-FC2C-4DA8-B493-DE0A1E667913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281A0CD1-CF9F-443E-B75F-19D7B53014B9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65BB8EE7-546F-4291-AF3B-2A7AA672C6C7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50EFEC71-A221-400B-B223-7F5CDB71DC1B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Design e publicação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Crie capa com título curto, aplique paleta e fonte da marca, revise no celular e publique em 9:16 com legenda complementar.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8D718DBC-EA7D-4ECB-BE98-4017628E00E5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0AA97902-F774-4C68-846D-2F7EE61FA75A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EA33CA63-12BE-495B-ADB5-FB8246E2C97A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Legenda sugerida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99BF34A8-7838-4EB4-8FFD-BEC6ED9C06A3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Boa luz vale mais que equipamento caro. Posicione o produto de frente para uma janela, toque na tela para ajustar a exposição e compare o resultado.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42BD964E-5F57-4B55-A426-C5061E41D9D5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F22CF9EC-080A-4F2C-9E4F-D7813EF30765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20 / 22</a:t>
            </a:r>
          </a:p>
        </p:txBody>
      </p:sp>
    </p:spTree>
    <p:extLst>
      <p:ext uri="{BB962C8B-B14F-4D97-AF65-F5344CB8AC3E}">
        <p14:creationId xmlns:p14="http://schemas.microsoft.com/office/powerpoint/2010/main" val="9758728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75096850-3210-48E0-97A9-B38E86F4041D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A7305A2D-7CDA-4503-9A47-1720AB60F240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5D3F9809-8849-48D8-AFAC-4CEA1332839D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3BCD585E-CC3D-4977-B48F-EA0284F59DC2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CC8FC05-A692-4CAE-94DA-69C3DB3A49B7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EXEMPLO PRÁTICO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7B02015-FBCF-4B88-9843-3DF1E5C8C825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Sequência de Stories em três telas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B0717C81-C806-4137-8B7E-7917CC476646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CAC4A494-4EBA-40E3-A712-3BC93D4390E4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Uma sequência curta funciona quando cada tela tem uma função e conduz naturalmente à próxima.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3D667C63-273E-468E-A670-2D2B22589F77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0B4B2FE4-75CB-4A0F-9714-4CE37AD34FA2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ECBACD9-E3DA-42EB-BD53-1D1058D1754A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B5B778EF-75D0-4118-980B-CC1D3291ECE5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Tela 1 — gancho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Pergunta: “Você também trava na hora de planejar o que postar?” Use pouco texto e uma imagem que represente a situação.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B92DFA00-AF1E-4AD3-9BAD-7DF555571090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BBCA56BF-091C-44F8-9AE0-8C6A59EEBDD2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E90FB6BB-0ECD-4A61-B5C7-AA8F4682CA26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4BE30E9E-B18B-45A8-999E-D775C1FC0DF5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Tela 2 — entrega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Mostre três pilares: ensinar, conectar e ofertar. Explique em uma frase como cada um ajuda a organizar as ideias.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E0EBFC07-A34B-4A32-8386-11042F3CF5FC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D8F1E729-1F93-4945-97D7-51CE92E93BDC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460C9961-42D4-44AC-92EA-3BC052313131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3A5AD5D-843A-4E9D-9311-CDCBD734453F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Tela 3 — interação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Enquete: “Qual pilar é mais difícil para você?” ou caixa: “Qual tema você quer ver aqui?”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9AABA756-6E37-451E-85D0-6EBC611B4DB3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17CCEF47-0745-4359-BA75-A7D667B04C01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7D78D999-5CF3-4429-B793-3F2237A5DCA2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7F63CAB8-4768-408A-82D6-BEFAA28FD339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Leitura visual</a:t>
            </a:r>
          </a:p>
          <a:p>
            <a:pPr algn="l">
              <a:buNone/>
              <a:defRPr sz="1200" b="0">
                <a:solidFill>
                  <a:srgbClr val="405262"/>
                </a:solidFill>
              </a:defRPr>
            </a:pPr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Mantenha contraste alto, mesma paleta, margens e posição dos títulos. Não cubra áreas de interface do Story com texto importante.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39AC1AA4-11C8-442B-ABF1-BE85E1611A6F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A9CF8823-F7C1-4CEE-B1AF-47CA02AB285D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0F37C86-E050-479E-9C7F-E51678020A9C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Transforme respostas em pauta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5BBA1BFE-6BAF-4F44-A725-9B6F592E8709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Registre dúvidas e respostas do público. Elas revelam linguagem, objeções e temas para novos conteúdos.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FD04C5C9-EE82-43AA-B447-F7B80976A86A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34A8B649-3829-438A-BDF7-619384A6BB3F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21 / 22</a:t>
            </a:r>
          </a:p>
        </p:txBody>
      </p:sp>
    </p:spTree>
    <p:extLst>
      <p:ext uri="{BB962C8B-B14F-4D97-AF65-F5344CB8AC3E}">
        <p14:creationId xmlns:p14="http://schemas.microsoft.com/office/powerpoint/2010/main" val="183928245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6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tângulo 30">
            <a:extLst>
              <a:ext uri="{FF2B5EF4-FFF2-40B4-BE49-F238E27FC236}">
                <a16:creationId xmlns:a16="http://schemas.microsoft.com/office/drawing/2014/main" id="{B81EB30A-5809-4938-A663-B2CCF57335B1}"/>
              </a:ext>
            </a:extLst>
          </p:cNvPr>
          <p:cNvSpPr>
            <a:spLocks noGrp="1"/>
          </p:cNvSpPr>
          <p:nvPr/>
        </p:nvSpPr>
        <p:spPr>
          <a:xfrm>
            <a:off x="552450" y="409575"/>
            <a:ext cx="838200" cy="66675"/>
          </a:xfrm>
          <a:prstGeom prst="rect">
            <a:avLst/>
          </a:prstGeom>
          <a:solidFill>
            <a:srgbClr val="13B8C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3024C020-D18D-45CF-854A-072FA1EBD696}"/>
              </a:ext>
            </a:extLst>
          </p:cNvPr>
          <p:cNvSpPr>
            <a:spLocks noGrp="1"/>
          </p:cNvSpPr>
          <p:nvPr/>
        </p:nvSpPr>
        <p:spPr>
          <a:xfrm>
            <a:off x="1390650" y="409575"/>
            <a:ext cx="628650" cy="66675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D4332E2-6516-4A9F-B2A0-563FF0757985}"/>
              </a:ext>
            </a:extLst>
          </p:cNvPr>
          <p:cNvSpPr>
            <a:spLocks noGrp="1"/>
          </p:cNvSpPr>
          <p:nvPr/>
        </p:nvSpPr>
        <p:spPr>
          <a:xfrm>
            <a:off x="2019300" y="409575"/>
            <a:ext cx="523875" cy="66675"/>
          </a:xfrm>
          <a:prstGeom prst="rect">
            <a:avLst/>
          </a:prstGeom>
          <a:solidFill>
            <a:srgbClr val="D9158E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A26050C-64D8-4E27-BD89-8F5E7681D339}"/>
              </a:ext>
            </a:extLst>
          </p:cNvPr>
          <p:cNvSpPr>
            <a:spLocks noGrp="1"/>
          </p:cNvSpPr>
          <p:nvPr/>
        </p:nvSpPr>
        <p:spPr>
          <a:xfrm>
            <a:off x="2543175" y="409575"/>
            <a:ext cx="438150" cy="666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10B8FFB-62FE-4835-A47B-79C11BA2A798}"/>
              </a:ext>
            </a:extLst>
          </p:cNvPr>
          <p:cNvSpPr>
            <a:spLocks noGrp="1"/>
          </p:cNvSpPr>
          <p:nvPr/>
        </p:nvSpPr>
        <p:spPr>
          <a:xfrm>
            <a:off x="552450" y="752475"/>
            <a:ext cx="4762500" cy="228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975" b="1">
                <a:solidFill>
                  <a:srgbClr val="15AFC3"/>
                </a:solidFill>
              </a:defRPr>
            </a:pPr>
            <a:r>
              <a:rPr sz="975" b="1">
                <a:solidFill>
                  <a:srgbClr val="15AFC3"/>
                </a:solidFill>
              </a:rPr>
              <a:t>CHECKLIST FINAL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54DEA29A-3DD5-4DE0-AAA3-214438AEE8E9}"/>
              </a:ext>
            </a:extLst>
          </p:cNvPr>
          <p:cNvSpPr>
            <a:spLocks noGrp="1"/>
          </p:cNvSpPr>
          <p:nvPr/>
        </p:nvSpPr>
        <p:spPr>
          <a:xfrm>
            <a:off x="552450" y="1104900"/>
            <a:ext cx="6477000" cy="5143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2550" b="1">
                <a:solidFill>
                  <a:srgbClr val="0A2442"/>
                </a:solidFill>
              </a:defRPr>
            </a:pPr>
            <a:r>
              <a:rPr sz="2550" b="1">
                <a:solidFill>
                  <a:srgbClr val="0A2442"/>
                </a:solidFill>
              </a:rPr>
              <a:t>Da ideia à publicação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3EC286E4-78B1-497D-B6AB-2E9CA3A12464}"/>
              </a:ext>
            </a:extLst>
          </p:cNvPr>
          <p:cNvSpPr>
            <a:spLocks noGrp="1"/>
          </p:cNvSpPr>
          <p:nvPr/>
        </p:nvSpPr>
        <p:spPr>
          <a:xfrm>
            <a:off x="552450" y="1685925"/>
            <a:ext cx="6457950" cy="28575"/>
          </a:xfrm>
          <a:prstGeom prst="rect">
            <a:avLst/>
          </a:prstGeom>
          <a:solidFill>
            <a:srgbClr val="FF8A34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A36017F-9A6A-4FBA-877A-6C7E7AACCC2B}"/>
              </a:ext>
            </a:extLst>
          </p:cNvPr>
          <p:cNvSpPr>
            <a:spLocks noGrp="1"/>
          </p:cNvSpPr>
          <p:nvPr/>
        </p:nvSpPr>
        <p:spPr>
          <a:xfrm>
            <a:off x="552450" y="1857375"/>
            <a:ext cx="6457950" cy="704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75" b="0">
                <a:solidFill>
                  <a:srgbClr val="31465A"/>
                </a:solidFill>
              </a:defRPr>
            </a:pPr>
            <a:r>
              <a:rPr sz="1275" b="0">
                <a:solidFill>
                  <a:srgbClr val="31465A"/>
                </a:solidFill>
              </a:rPr>
              <a:t>Use esta página como conferência antes de aprovar ou publicar uma peça. Um processo simples e repetível reduz retrabalho e aumenta consistência.</a:t>
            </a:r>
          </a:p>
        </p:txBody>
      </p:sp>
      <p:sp>
        <p:nvSpPr>
          <p:cNvPr id="9" name="Retângulo: Cantos Arredondados 8">
            <a:extLst>
              <a:ext uri="{FF2B5EF4-FFF2-40B4-BE49-F238E27FC236}">
                <a16:creationId xmlns:a16="http://schemas.microsoft.com/office/drawing/2014/main" id="{CD8C37A5-A78C-44A3-8B9C-296819F009DF}"/>
              </a:ext>
            </a:extLst>
          </p:cNvPr>
          <p:cNvSpPr>
            <a:spLocks noGrp="1"/>
          </p:cNvSpPr>
          <p:nvPr/>
        </p:nvSpPr>
        <p:spPr>
          <a:xfrm>
            <a:off x="55245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0" name="Elipse 9">
            <a:extLst>
              <a:ext uri="{FF2B5EF4-FFF2-40B4-BE49-F238E27FC236}">
                <a16:creationId xmlns:a16="http://schemas.microsoft.com/office/drawing/2014/main" id="{8EF47790-AFA1-456D-9411-EF11A59C49ED}"/>
              </a:ext>
            </a:extLst>
          </p:cNvPr>
          <p:cNvSpPr>
            <a:spLocks noGrp="1"/>
          </p:cNvSpPr>
          <p:nvPr/>
        </p:nvSpPr>
        <p:spPr>
          <a:xfrm>
            <a:off x="723900" y="2952750"/>
            <a:ext cx="381000" cy="381000"/>
          </a:xfrm>
          <a:prstGeom prst="ellipse">
            <a:avLst/>
          </a:prstGeom>
          <a:solidFill>
            <a:srgbClr val="15AFC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28E72B02-0501-4E17-BB1E-323329E69108}"/>
              </a:ext>
            </a:extLst>
          </p:cNvPr>
          <p:cNvSpPr>
            <a:spLocks noGrp="1"/>
          </p:cNvSpPr>
          <p:nvPr/>
        </p:nvSpPr>
        <p:spPr>
          <a:xfrm>
            <a:off x="72390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1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0A09E3F1-3CAC-4EAA-B126-B82DF4F6A3A2}"/>
              </a:ext>
            </a:extLst>
          </p:cNvPr>
          <p:cNvSpPr>
            <a:spLocks noGrp="1"/>
          </p:cNvSpPr>
          <p:nvPr/>
        </p:nvSpPr>
        <p:spPr>
          <a:xfrm>
            <a:off x="121920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Estratégia e narrativa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Público e objetivo definidos</a:t>
            </a:r>
          </a:p>
          <a:p>
            <a:pPr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Uma mensagem principal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Gancho específico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Promessa cumprida</a:t>
            </a:r>
          </a:p>
        </p:txBody>
      </p:sp>
      <p:sp>
        <p:nvSpPr>
          <p:cNvPr id="13" name="Retângulo: Cantos Arredondados 12">
            <a:extLst>
              <a:ext uri="{FF2B5EF4-FFF2-40B4-BE49-F238E27FC236}">
                <a16:creationId xmlns:a16="http://schemas.microsoft.com/office/drawing/2014/main" id="{26FCD7F4-9E3D-4467-B7AF-0D0E7DD299F1}"/>
              </a:ext>
            </a:extLst>
          </p:cNvPr>
          <p:cNvSpPr>
            <a:spLocks noGrp="1"/>
          </p:cNvSpPr>
          <p:nvPr/>
        </p:nvSpPr>
        <p:spPr>
          <a:xfrm>
            <a:off x="3886200" y="278130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0B868F41-AC44-4BB1-AD69-B17F90D0657C}"/>
              </a:ext>
            </a:extLst>
          </p:cNvPr>
          <p:cNvSpPr>
            <a:spLocks noGrp="1"/>
          </p:cNvSpPr>
          <p:nvPr/>
        </p:nvSpPr>
        <p:spPr>
          <a:xfrm>
            <a:off x="4057650" y="2952750"/>
            <a:ext cx="381000" cy="381000"/>
          </a:xfrm>
          <a:prstGeom prst="ellipse">
            <a:avLst/>
          </a:prstGeom>
          <a:solidFill>
            <a:srgbClr val="0A2442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5" name="Retângulo 14">
            <a:extLst>
              <a:ext uri="{FF2B5EF4-FFF2-40B4-BE49-F238E27FC236}">
                <a16:creationId xmlns:a16="http://schemas.microsoft.com/office/drawing/2014/main" id="{09B8432B-BEED-4ECB-B074-4AAD730BFB75}"/>
              </a:ext>
            </a:extLst>
          </p:cNvPr>
          <p:cNvSpPr>
            <a:spLocks noGrp="1"/>
          </p:cNvSpPr>
          <p:nvPr/>
        </p:nvSpPr>
        <p:spPr>
          <a:xfrm>
            <a:off x="4057650" y="305752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2</a:t>
            </a:r>
          </a:p>
        </p:txBody>
      </p:sp>
      <p:sp>
        <p:nvSpPr>
          <p:cNvPr id="16" name="Retângulo 15">
            <a:extLst>
              <a:ext uri="{FF2B5EF4-FFF2-40B4-BE49-F238E27FC236}">
                <a16:creationId xmlns:a16="http://schemas.microsoft.com/office/drawing/2014/main" id="{80F2A94B-77E7-47FF-BA31-EB39746110B3}"/>
              </a:ext>
            </a:extLst>
          </p:cNvPr>
          <p:cNvSpPr>
            <a:spLocks noGrp="1"/>
          </p:cNvSpPr>
          <p:nvPr/>
        </p:nvSpPr>
        <p:spPr>
          <a:xfrm>
            <a:off x="4552950" y="297180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Captação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Lente, luz e fundo conferidos</a:t>
            </a:r>
          </a:p>
          <a:p>
            <a:pPr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Enquadramento estável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Áudio testado com fone</a:t>
            </a:r>
          </a:p>
        </p:txBody>
      </p:sp>
      <p:sp>
        <p:nvSpPr>
          <p:cNvPr id="17" name="Retângulo: Cantos Arredondados 16">
            <a:extLst>
              <a:ext uri="{FF2B5EF4-FFF2-40B4-BE49-F238E27FC236}">
                <a16:creationId xmlns:a16="http://schemas.microsoft.com/office/drawing/2014/main" id="{31638BDB-96A7-4702-8880-0E9015671546}"/>
              </a:ext>
            </a:extLst>
          </p:cNvPr>
          <p:cNvSpPr>
            <a:spLocks noGrp="1"/>
          </p:cNvSpPr>
          <p:nvPr/>
        </p:nvSpPr>
        <p:spPr>
          <a:xfrm>
            <a:off x="55245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552CC346-E006-42E7-850E-B07ACEDB397A}"/>
              </a:ext>
            </a:extLst>
          </p:cNvPr>
          <p:cNvSpPr>
            <a:spLocks noGrp="1"/>
          </p:cNvSpPr>
          <p:nvPr/>
        </p:nvSpPr>
        <p:spPr>
          <a:xfrm>
            <a:off x="723900" y="5448300"/>
            <a:ext cx="381000" cy="381000"/>
          </a:xfrm>
          <a:prstGeom prst="ellipse">
            <a:avLst/>
          </a:prstGeom>
          <a:solidFill>
            <a:srgbClr val="D91A83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19" name="Retângulo 18">
            <a:extLst>
              <a:ext uri="{FF2B5EF4-FFF2-40B4-BE49-F238E27FC236}">
                <a16:creationId xmlns:a16="http://schemas.microsoft.com/office/drawing/2014/main" id="{DD869FD2-9409-4DD8-9416-BD7C48B21C9E}"/>
              </a:ext>
            </a:extLst>
          </p:cNvPr>
          <p:cNvSpPr>
            <a:spLocks noGrp="1"/>
          </p:cNvSpPr>
          <p:nvPr/>
        </p:nvSpPr>
        <p:spPr>
          <a:xfrm>
            <a:off x="72390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3</a:t>
            </a:r>
          </a:p>
        </p:txBody>
      </p:sp>
      <p:sp>
        <p:nvSpPr>
          <p:cNvPr id="20" name="Retângulo 19">
            <a:extLst>
              <a:ext uri="{FF2B5EF4-FFF2-40B4-BE49-F238E27FC236}">
                <a16:creationId xmlns:a16="http://schemas.microsoft.com/office/drawing/2014/main" id="{BDDF9D41-C6C9-448D-A73A-B533137D379F}"/>
              </a:ext>
            </a:extLst>
          </p:cNvPr>
          <p:cNvSpPr>
            <a:spLocks noGrp="1"/>
          </p:cNvSpPr>
          <p:nvPr/>
        </p:nvSpPr>
        <p:spPr>
          <a:xfrm>
            <a:off x="121920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Design e edição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Texto legível no celular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Paleta e fontes consistentes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Cortes objetivos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Legendas revisadas</a:t>
            </a:r>
          </a:p>
        </p:txBody>
      </p:sp>
      <p:sp>
        <p:nvSpPr>
          <p:cNvPr id="21" name="Retângulo: Cantos Arredondados 20">
            <a:extLst>
              <a:ext uri="{FF2B5EF4-FFF2-40B4-BE49-F238E27FC236}">
                <a16:creationId xmlns:a16="http://schemas.microsoft.com/office/drawing/2014/main" id="{1B459C46-B289-4B91-AAF5-D40DBD962651}"/>
              </a:ext>
            </a:extLst>
          </p:cNvPr>
          <p:cNvSpPr>
            <a:spLocks noGrp="1"/>
          </p:cNvSpPr>
          <p:nvPr/>
        </p:nvSpPr>
        <p:spPr>
          <a:xfrm>
            <a:off x="3886200" y="5276850"/>
            <a:ext cx="3124200" cy="2209800"/>
          </a:xfrm>
          <a:prstGeom prst="roundRect">
            <a:avLst>
              <a:gd name="adj" fmla="val 5172"/>
            </a:avLst>
          </a:prstGeom>
          <a:solidFill>
            <a:srgbClr val="FFFFFF"/>
          </a:solidFill>
          <a:ln w="9525">
            <a:solidFill>
              <a:srgbClr val="D8E1E8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3EA62665-3A6E-4217-9994-C5AE5F6518AD}"/>
              </a:ext>
            </a:extLst>
          </p:cNvPr>
          <p:cNvSpPr>
            <a:spLocks noGrp="1"/>
          </p:cNvSpPr>
          <p:nvPr/>
        </p:nvSpPr>
        <p:spPr>
          <a:xfrm>
            <a:off x="4057650" y="5448300"/>
            <a:ext cx="381000" cy="381000"/>
          </a:xfrm>
          <a:prstGeom prst="ellipse">
            <a:avLst/>
          </a:prstGeom>
          <a:solidFill>
            <a:srgbClr val="F28B36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ABD28F4A-06FC-45ED-8979-941FB3D506E2}"/>
              </a:ext>
            </a:extLst>
          </p:cNvPr>
          <p:cNvSpPr>
            <a:spLocks noGrp="1"/>
          </p:cNvSpPr>
          <p:nvPr/>
        </p:nvSpPr>
        <p:spPr>
          <a:xfrm>
            <a:off x="4057650" y="5553075"/>
            <a:ext cx="381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ctr">
              <a:buNone/>
              <a:defRPr sz="975" b="1">
                <a:solidFill>
                  <a:srgbClr val="31465A"/>
                </a:solidFill>
              </a:defRPr>
            </a:pPr>
            <a:r>
              <a:rPr sz="975" b="1">
                <a:solidFill>
                  <a:srgbClr val="31465A"/>
                </a:solidFill>
              </a:rPr>
              <a:t>4</a:t>
            </a:r>
          </a:p>
        </p:txBody>
      </p:sp>
      <p:sp>
        <p:nvSpPr>
          <p:cNvPr id="24" name="Retângulo 23">
            <a:extLst>
              <a:ext uri="{FF2B5EF4-FFF2-40B4-BE49-F238E27FC236}">
                <a16:creationId xmlns:a16="http://schemas.microsoft.com/office/drawing/2014/main" id="{5E03D714-EF25-4964-ABCF-E900310E6584}"/>
              </a:ext>
            </a:extLst>
          </p:cNvPr>
          <p:cNvSpPr>
            <a:spLocks noGrp="1"/>
          </p:cNvSpPr>
          <p:nvPr/>
        </p:nvSpPr>
        <p:spPr>
          <a:xfrm>
            <a:off x="4552950" y="5467350"/>
            <a:ext cx="2286000" cy="1847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Publicação</a:t>
            </a:r>
          </a:p>
          <a:p>
            <a:endParaRPr sz="1200" b="0">
              <a:solidFill>
                <a:srgbClr val="31465A"/>
              </a:solidFill>
            </a:endParaRP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Formato correto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Autorizações verificadas</a:t>
            </a:r>
          </a:p>
          <a:p>
            <a:pPr algn="l">
              <a:buNone/>
              <a:defRPr sz="1200" b="0">
                <a:solidFill>
                  <a:srgbClr val="31465A"/>
                </a:solidFill>
              </a:defRPr>
            </a:pPr>
            <a:r>
              <a:rPr sz="1200" b="0">
                <a:solidFill>
                  <a:srgbClr val="31465A"/>
                </a:solidFill>
              </a:rPr>
              <a:t>□ Data, pauta e resultado registrados</a:t>
            </a:r>
          </a:p>
        </p:txBody>
      </p:sp>
      <p:sp>
        <p:nvSpPr>
          <p:cNvPr id="25" name="Retângulo: Cantos Arredondados 24">
            <a:extLst>
              <a:ext uri="{FF2B5EF4-FFF2-40B4-BE49-F238E27FC236}">
                <a16:creationId xmlns:a16="http://schemas.microsoft.com/office/drawing/2014/main" id="{30FC7B87-C586-44D3-A99F-05071454BB63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457950" cy="1924050"/>
          </a:xfrm>
          <a:prstGeom prst="roundRect">
            <a:avLst>
              <a:gd name="adj" fmla="val 5941"/>
            </a:avLst>
          </a:prstGeom>
          <a:solidFill>
            <a:srgbClr val="0A2442"/>
          </a:solidFill>
          <a:ln w="0">
            <a:solidFill>
              <a:srgbClr val="0A2442"/>
            </a:solidFill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6" name="Retângulo 25">
            <a:extLst>
              <a:ext uri="{FF2B5EF4-FFF2-40B4-BE49-F238E27FC236}">
                <a16:creationId xmlns:a16="http://schemas.microsoft.com/office/drawing/2014/main" id="{CFFCAAF6-57FD-40B7-8527-6D37A874DCC8}"/>
              </a:ext>
            </a:extLst>
          </p:cNvPr>
          <p:cNvSpPr>
            <a:spLocks noGrp="1"/>
          </p:cNvSpPr>
          <p:nvPr/>
        </p:nvSpPr>
        <p:spPr>
          <a:xfrm>
            <a:off x="552450" y="7772400"/>
            <a:ext cx="66675" cy="1924050"/>
          </a:xfrm>
          <a:prstGeom prst="rect">
            <a:avLst/>
          </a:prstGeom>
          <a:solidFill>
            <a:srgbClr val="6738C9"/>
          </a:solidFill>
          <a:ln w="0">
            <a:noFill/>
            <a:prstDash val="solid"/>
          </a:ln>
        </p:spPr>
        <p:txBody>
          <a:bodyPr/>
          <a:lstStyle/>
          <a:p>
            <a:endParaRPr/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FC08EF3F-2EDD-49FC-ACC2-ACE211184E5A}"/>
              </a:ext>
            </a:extLst>
          </p:cNvPr>
          <p:cNvSpPr>
            <a:spLocks noGrp="1"/>
          </p:cNvSpPr>
          <p:nvPr/>
        </p:nvSpPr>
        <p:spPr>
          <a:xfrm>
            <a:off x="781050" y="8020050"/>
            <a:ext cx="59055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1">
                <a:solidFill>
                  <a:srgbClr val="FFFFFF"/>
                </a:solidFill>
              </a:defRPr>
            </a:pPr>
            <a:r>
              <a:rPr sz="1125" b="1">
                <a:solidFill>
                  <a:srgbClr val="FFFFFF"/>
                </a:solidFill>
              </a:rPr>
              <a:t>DESAFIO FINAL</a:t>
            </a:r>
          </a:p>
        </p:txBody>
      </p:sp>
      <p:sp>
        <p:nvSpPr>
          <p:cNvPr id="28" name="Retângulo 27">
            <a:extLst>
              <a:ext uri="{FF2B5EF4-FFF2-40B4-BE49-F238E27FC236}">
                <a16:creationId xmlns:a16="http://schemas.microsoft.com/office/drawing/2014/main" id="{ED989826-9CA7-46BB-88B6-6048D8849821}"/>
              </a:ext>
            </a:extLst>
          </p:cNvPr>
          <p:cNvSpPr>
            <a:spLocks noGrp="1"/>
          </p:cNvSpPr>
          <p:nvPr/>
        </p:nvSpPr>
        <p:spPr>
          <a:xfrm>
            <a:off x="781050" y="8439150"/>
            <a:ext cx="59055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1125" b="0">
                <a:solidFill>
                  <a:srgbClr val="FFFFFF"/>
                </a:solidFill>
              </a:defRPr>
            </a:pPr>
            <a:r>
              <a:rPr sz="1125" b="0">
                <a:solidFill>
                  <a:srgbClr val="FFFFFF"/>
                </a:solidFill>
              </a:rPr>
              <a:t>Escolha uma pauta, escreva um roteiro de até 45 segundos, grave com luz de janela, edite com cortes simples, crie uma capa no Canva e publique com uma chamada para ação clara.</a:t>
            </a: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3E75A9D8-68D4-431F-AC6F-9829F4851B5A}"/>
              </a:ext>
            </a:extLst>
          </p:cNvPr>
          <p:cNvSpPr>
            <a:spLocks noGrp="1"/>
          </p:cNvSpPr>
          <p:nvPr/>
        </p:nvSpPr>
        <p:spPr>
          <a:xfrm>
            <a:off x="552450" y="10306050"/>
            <a:ext cx="49530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l">
              <a:buNone/>
              <a:defRPr sz="675" b="1">
                <a:solidFill>
                  <a:srgbClr val="31465A"/>
                </a:solidFill>
              </a:defRPr>
            </a:pPr>
            <a:r>
              <a:rPr sz="675" b="1">
                <a:solidFill>
                  <a:srgbClr val="31465A"/>
                </a:solidFill>
              </a:rPr>
              <a:t>CURSO IMPULSO DIGITAL  •  CRIANDO CONTEÚDO QUE CONVERTE</a:t>
            </a:r>
          </a:p>
        </p:txBody>
      </p:sp>
      <p:sp>
        <p:nvSpPr>
          <p:cNvPr id="30" name="Retângulo 29">
            <a:extLst>
              <a:ext uri="{FF2B5EF4-FFF2-40B4-BE49-F238E27FC236}">
                <a16:creationId xmlns:a16="http://schemas.microsoft.com/office/drawing/2014/main" id="{B1456743-381B-4139-9527-50AB94C9ECC9}"/>
              </a:ext>
            </a:extLst>
          </p:cNvPr>
          <p:cNvSpPr>
            <a:spLocks noGrp="1"/>
          </p:cNvSpPr>
          <p:nvPr/>
        </p:nvSpPr>
        <p:spPr>
          <a:xfrm>
            <a:off x="6477000" y="10306050"/>
            <a:ext cx="533400" cy="1714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anchor="t"/>
          <a:lstStyle/>
          <a:p>
            <a:pPr algn="r">
              <a:buNone/>
              <a:defRPr sz="675" b="0">
                <a:solidFill>
                  <a:srgbClr val="31465A"/>
                </a:solidFill>
              </a:defRPr>
            </a:pPr>
            <a:r>
              <a:rPr sz="675" b="0">
                <a:solidFill>
                  <a:srgbClr val="31465A"/>
                </a:solidFill>
              </a:rPr>
              <a:t>22 / 22</a:t>
            </a:r>
          </a:p>
        </p:txBody>
      </p:sp>
    </p:spTree>
    <p:extLst>
      <p:ext uri="{BB962C8B-B14F-4D97-AF65-F5344CB8AC3E}">
        <p14:creationId xmlns:p14="http://schemas.microsoft.com/office/powerpoint/2010/main" val="904759236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3272</Words>
  <Application>Microsoft Office PowerPoint</Application>
  <DocSecurity>0</DocSecurity>
  <PresentationFormat>Personalizar</PresentationFormat>
  <Paragraphs>513</Paragraphs>
  <Slides>22</Slides>
  <Notes>22</Notes>
  <HiddenSlides>0</HiddenSlides>
  <MMClips>0</MMClips>
  <ScaleCrop>false</ScaleCrop>
  <HeadingPairs>
    <vt:vector size="6" baseType="variant">
      <vt:variant>
        <vt:lpstr>Fontes usadas</vt:lpstr>
      </vt:variant>
      <vt:variant>
        <vt:i4>1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4" baseType="lpstr">
      <vt:lpstr>Calibri</vt:lpstr>
      <vt:lpstr>ChatGPT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Walnut Exporter</dc:creator>
  <cp:lastModifiedBy>Jacqueline Candido</cp:lastModifiedBy>
  <cp:revision>1</cp:revision>
  <dcterms:created xsi:type="dcterms:W3CDTF">2026-08-20T20:18:12Z</dcterms:created>
  <dcterms:modified xsi:type="dcterms:W3CDTF">2026-08-20T20:23:40Z</dcterms:modified>
</cp:coreProperties>
</file>